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52" r:id="rId1"/>
  </p:sldMasterIdLst>
  <p:notesMasterIdLst>
    <p:notesMasterId r:id="rId31"/>
  </p:notesMasterIdLst>
  <p:handoutMasterIdLst>
    <p:handoutMasterId r:id="rId32"/>
  </p:handoutMasterIdLst>
  <p:sldIdLst>
    <p:sldId id="261" r:id="rId2"/>
    <p:sldId id="293" r:id="rId3"/>
    <p:sldId id="270" r:id="rId4"/>
    <p:sldId id="295" r:id="rId5"/>
    <p:sldId id="296" r:id="rId6"/>
    <p:sldId id="277" r:id="rId7"/>
    <p:sldId id="280" r:id="rId8"/>
    <p:sldId id="281" r:id="rId9"/>
    <p:sldId id="282" r:id="rId10"/>
    <p:sldId id="303" r:id="rId11"/>
    <p:sldId id="325" r:id="rId12"/>
    <p:sldId id="314" r:id="rId13"/>
    <p:sldId id="326" r:id="rId14"/>
    <p:sldId id="315" r:id="rId15"/>
    <p:sldId id="327" r:id="rId16"/>
    <p:sldId id="323" r:id="rId17"/>
    <p:sldId id="328" r:id="rId18"/>
    <p:sldId id="310" r:id="rId19"/>
    <p:sldId id="285" r:id="rId20"/>
    <p:sldId id="311" r:id="rId21"/>
    <p:sldId id="324" r:id="rId22"/>
    <p:sldId id="329" r:id="rId23"/>
    <p:sldId id="319" r:id="rId24"/>
    <p:sldId id="330" r:id="rId25"/>
    <p:sldId id="307" r:id="rId26"/>
    <p:sldId id="313" r:id="rId27"/>
    <p:sldId id="305" r:id="rId28"/>
    <p:sldId id="298" r:id="rId29"/>
    <p:sldId id="260" r:id="rId30"/>
  </p:sldIdLst>
  <p:sldSz cx="12198350" cy="6858000"/>
  <p:notesSz cx="6735763" cy="9866313"/>
  <p:embeddedFontLst>
    <p:embeddedFont>
      <p:font typeface="Meiryo" panose="020B0604020202020204" charset="-128"/>
      <p:regular r:id="rId33"/>
      <p:bold r:id="rId34"/>
      <p:italic r:id="rId35"/>
      <p:boldItalic r:id="rId36"/>
    </p:embeddedFont>
    <p:embeddedFont>
      <p:font typeface="Meiryo UI" panose="020B0604020202020204" charset="-128"/>
      <p:regular r:id="rId37"/>
      <p:bold r:id="rId38"/>
      <p:italic r:id="rId39"/>
      <p:boldItalic r:id="rId40"/>
    </p:embeddedFont>
    <p:embeddedFont>
      <p:font typeface="Impact" panose="020B0806030902050204" pitchFamily="34" charset="0"/>
      <p:regular r:id="rId41"/>
    </p:embeddedFont>
    <p:embeddedFont>
      <p:font typeface="ＭＳ Ｐゴシック" panose="020B0600070205080204" pitchFamily="34" charset="-128"/>
      <p:regular r:id="rId42"/>
    </p:embeddedFont>
  </p:embeddedFontLst>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2">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6AD"/>
    <a:srgbClr val="FFFF00"/>
    <a:srgbClr val="1976FF"/>
    <a:srgbClr val="CC0000"/>
    <a:srgbClr val="000000"/>
    <a:srgbClr val="CCE4FC"/>
    <a:srgbClr val="969696"/>
    <a:srgbClr val="B2B2B2"/>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54" autoAdjust="0"/>
    <p:restoredTop sz="97859" autoAdjust="0"/>
  </p:normalViewPr>
  <p:slideViewPr>
    <p:cSldViewPr snapToGrid="0">
      <p:cViewPr varScale="1">
        <p:scale>
          <a:sx n="71" d="100"/>
          <a:sy n="71" d="100"/>
        </p:scale>
        <p:origin x="966" y="66"/>
      </p:cViewPr>
      <p:guideLst>
        <p:guide orient="horz" pos="2137"/>
        <p:guide pos="38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990" y="-1512"/>
      </p:cViewPr>
      <p:guideLst>
        <p:guide orient="horz" pos="3108"/>
        <p:guide pos="2122"/>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3400916" y="8855072"/>
            <a:ext cx="2917992" cy="36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837" tIns="0" rIns="18837" bIns="0" anchor="b"/>
          <a:lstStyle>
            <a:lvl1pPr defTabSz="909638">
              <a:defRPr sz="2400">
                <a:solidFill>
                  <a:schemeClr val="tx1"/>
                </a:solidFill>
                <a:latin typeface="Arial" charset="0"/>
              </a:defRPr>
            </a:lvl1pPr>
            <a:lvl2pPr marL="454025" defTabSz="909638">
              <a:defRPr sz="2400">
                <a:solidFill>
                  <a:schemeClr val="tx1"/>
                </a:solidFill>
                <a:latin typeface="Arial" charset="0"/>
              </a:defRPr>
            </a:lvl2pPr>
            <a:lvl3pPr marL="909638" defTabSz="909638">
              <a:defRPr sz="2400">
                <a:solidFill>
                  <a:schemeClr val="tx1"/>
                </a:solidFill>
                <a:latin typeface="Arial" charset="0"/>
              </a:defRPr>
            </a:lvl3pPr>
            <a:lvl4pPr marL="1360488" defTabSz="909638">
              <a:defRPr sz="2400">
                <a:solidFill>
                  <a:schemeClr val="tx1"/>
                </a:solidFill>
                <a:latin typeface="Arial" charset="0"/>
              </a:defRPr>
            </a:lvl4pPr>
            <a:lvl5pPr marL="1811338" defTabSz="909638">
              <a:defRPr sz="2400">
                <a:solidFill>
                  <a:schemeClr val="tx1"/>
                </a:solidFill>
                <a:latin typeface="Arial" charset="0"/>
              </a:defRPr>
            </a:lvl5pPr>
            <a:lvl6pPr marL="2268538" defTabSz="909638" eaLnBrk="0" fontAlgn="base" hangingPunct="0">
              <a:spcBef>
                <a:spcPct val="0"/>
              </a:spcBef>
              <a:spcAft>
                <a:spcPct val="0"/>
              </a:spcAft>
              <a:defRPr sz="2400">
                <a:solidFill>
                  <a:schemeClr val="tx1"/>
                </a:solidFill>
                <a:latin typeface="Arial" charset="0"/>
              </a:defRPr>
            </a:lvl6pPr>
            <a:lvl7pPr marL="2725738" defTabSz="909638" eaLnBrk="0" fontAlgn="base" hangingPunct="0">
              <a:spcBef>
                <a:spcPct val="0"/>
              </a:spcBef>
              <a:spcAft>
                <a:spcPct val="0"/>
              </a:spcAft>
              <a:defRPr sz="2400">
                <a:solidFill>
                  <a:schemeClr val="tx1"/>
                </a:solidFill>
                <a:latin typeface="Arial" charset="0"/>
              </a:defRPr>
            </a:lvl7pPr>
            <a:lvl8pPr marL="3182938" defTabSz="909638" eaLnBrk="0" fontAlgn="base" hangingPunct="0">
              <a:spcBef>
                <a:spcPct val="0"/>
              </a:spcBef>
              <a:spcAft>
                <a:spcPct val="0"/>
              </a:spcAft>
              <a:defRPr sz="2400">
                <a:solidFill>
                  <a:schemeClr val="tx1"/>
                </a:solidFill>
                <a:latin typeface="Arial" charset="0"/>
              </a:defRPr>
            </a:lvl8pPr>
            <a:lvl9pPr marL="3640138" defTabSz="909638" eaLnBrk="0" fontAlgn="base" hangingPunct="0">
              <a:spcBef>
                <a:spcPct val="0"/>
              </a:spcBef>
              <a:spcAft>
                <a:spcPct val="0"/>
              </a:spcAft>
              <a:defRPr sz="2400">
                <a:solidFill>
                  <a:schemeClr val="tx1"/>
                </a:solidFill>
                <a:latin typeface="Arial" charset="0"/>
              </a:defRPr>
            </a:lvl9pPr>
          </a:lstStyle>
          <a:p>
            <a:pPr algn="r">
              <a:defRPr/>
            </a:pPr>
            <a:fld id="{705B2E8B-0B7C-4409-AD53-2D3E8F2A5808}" type="slidenum">
              <a:rPr lang="en-US" altLang="de-DE" sz="1000"/>
              <a:pPr algn="r">
                <a:defRPr/>
              </a:pPr>
              <a:t>‹#›</a:t>
            </a:fld>
            <a:endParaRPr lang="en-US" altLang="de-DE" sz="1000" dirty="0"/>
          </a:p>
        </p:txBody>
      </p:sp>
      <p:sp>
        <p:nvSpPr>
          <p:cNvPr id="4106" name="Rectangle 10"/>
          <p:cNvSpPr>
            <a:spLocks noChangeArrowheads="1"/>
          </p:cNvSpPr>
          <p:nvPr/>
        </p:nvSpPr>
        <p:spPr bwMode="auto">
          <a:xfrm>
            <a:off x="443598" y="520608"/>
            <a:ext cx="2924284" cy="32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837" tIns="0" rIns="18837" bIns="0"/>
          <a:lstStyle>
            <a:lvl1pPr defTabSz="909638">
              <a:defRPr sz="2400">
                <a:solidFill>
                  <a:schemeClr val="tx1"/>
                </a:solidFill>
                <a:latin typeface="Arial" charset="0"/>
              </a:defRPr>
            </a:lvl1pPr>
            <a:lvl2pPr marL="454025" defTabSz="909638">
              <a:defRPr sz="2400">
                <a:solidFill>
                  <a:schemeClr val="tx1"/>
                </a:solidFill>
                <a:latin typeface="Arial" charset="0"/>
              </a:defRPr>
            </a:lvl2pPr>
            <a:lvl3pPr marL="909638" defTabSz="909638">
              <a:defRPr sz="2400">
                <a:solidFill>
                  <a:schemeClr val="tx1"/>
                </a:solidFill>
                <a:latin typeface="Arial" charset="0"/>
              </a:defRPr>
            </a:lvl3pPr>
            <a:lvl4pPr marL="1360488" defTabSz="909638">
              <a:defRPr sz="2400">
                <a:solidFill>
                  <a:schemeClr val="tx1"/>
                </a:solidFill>
                <a:latin typeface="Arial" charset="0"/>
              </a:defRPr>
            </a:lvl4pPr>
            <a:lvl5pPr marL="1811338" defTabSz="909638">
              <a:defRPr sz="2400">
                <a:solidFill>
                  <a:schemeClr val="tx1"/>
                </a:solidFill>
                <a:latin typeface="Arial" charset="0"/>
              </a:defRPr>
            </a:lvl5pPr>
            <a:lvl6pPr marL="2268538" defTabSz="909638" eaLnBrk="0" fontAlgn="base" hangingPunct="0">
              <a:spcBef>
                <a:spcPct val="0"/>
              </a:spcBef>
              <a:spcAft>
                <a:spcPct val="0"/>
              </a:spcAft>
              <a:defRPr sz="2400">
                <a:solidFill>
                  <a:schemeClr val="tx1"/>
                </a:solidFill>
                <a:latin typeface="Arial" charset="0"/>
              </a:defRPr>
            </a:lvl6pPr>
            <a:lvl7pPr marL="2725738" defTabSz="909638" eaLnBrk="0" fontAlgn="base" hangingPunct="0">
              <a:spcBef>
                <a:spcPct val="0"/>
              </a:spcBef>
              <a:spcAft>
                <a:spcPct val="0"/>
              </a:spcAft>
              <a:defRPr sz="2400">
                <a:solidFill>
                  <a:schemeClr val="tx1"/>
                </a:solidFill>
                <a:latin typeface="Arial" charset="0"/>
              </a:defRPr>
            </a:lvl7pPr>
            <a:lvl8pPr marL="3182938" defTabSz="909638" eaLnBrk="0" fontAlgn="base" hangingPunct="0">
              <a:spcBef>
                <a:spcPct val="0"/>
              </a:spcBef>
              <a:spcAft>
                <a:spcPct val="0"/>
              </a:spcAft>
              <a:defRPr sz="2400">
                <a:solidFill>
                  <a:schemeClr val="tx1"/>
                </a:solidFill>
                <a:latin typeface="Arial" charset="0"/>
              </a:defRPr>
            </a:lvl8pPr>
            <a:lvl9pPr marL="3640138" defTabSz="909638" eaLnBrk="0" fontAlgn="base" hangingPunct="0">
              <a:spcBef>
                <a:spcPct val="0"/>
              </a:spcBef>
              <a:spcAft>
                <a:spcPct val="0"/>
              </a:spcAft>
              <a:defRPr sz="2400">
                <a:solidFill>
                  <a:schemeClr val="tx1"/>
                </a:solidFill>
                <a:latin typeface="Arial" charset="0"/>
              </a:defRPr>
            </a:lvl9pPr>
          </a:lstStyle>
          <a:p>
            <a:pPr>
              <a:defRPr/>
            </a:pPr>
            <a:r>
              <a:rPr lang="de-DE" altLang="de-DE" sz="1000" b="1" dirty="0">
                <a:cs typeface="Arial" charset="0"/>
              </a:rPr>
              <a:t>[Legal </a:t>
            </a:r>
            <a:r>
              <a:rPr lang="de-DE" altLang="de-DE" sz="1000" b="1" dirty="0" err="1">
                <a:cs typeface="Arial" charset="0"/>
              </a:rPr>
              <a:t>Entity</a:t>
            </a:r>
            <a:r>
              <a:rPr lang="de-DE" altLang="de-DE" sz="1000" b="1" dirty="0">
                <a:cs typeface="Arial" charset="0"/>
              </a:rPr>
              <a:t>] </a:t>
            </a:r>
            <a:r>
              <a:rPr lang="de-DE" altLang="de-DE" sz="1000" b="1" dirty="0">
                <a:cs typeface="Arial" charset="0"/>
                <a:sym typeface="Symbol" pitchFamily="18" charset="2"/>
              </a:rPr>
              <a:t>• [</a:t>
            </a:r>
            <a:r>
              <a:rPr lang="de-DE" altLang="de-DE" sz="1000" b="1" dirty="0" err="1">
                <a:cs typeface="Arial" charset="0"/>
                <a:sym typeface="Symbol" pitchFamily="18" charset="2"/>
              </a:rPr>
              <a:t>Presentation</a:t>
            </a:r>
            <a:r>
              <a:rPr lang="de-DE" altLang="de-DE" sz="1000" b="1" dirty="0">
                <a:cs typeface="Arial" charset="0"/>
                <a:sym typeface="Symbol" pitchFamily="18" charset="2"/>
              </a:rPr>
              <a:t> Topic]</a:t>
            </a:r>
          </a:p>
        </p:txBody>
      </p:sp>
    </p:spTree>
    <p:extLst>
      <p:ext uri="{BB962C8B-B14F-4D97-AF65-F5344CB8AC3E}">
        <p14:creationId xmlns:p14="http://schemas.microsoft.com/office/powerpoint/2010/main" val="15617941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6"/>
          <p:cNvSpPr>
            <a:spLocks noGrp="1" noRot="1" noChangeAspect="1" noChangeArrowheads="1" noTextEdit="1"/>
          </p:cNvSpPr>
          <p:nvPr>
            <p:ph type="sldImg" idx="2"/>
          </p:nvPr>
        </p:nvSpPr>
        <p:spPr bwMode="auto">
          <a:xfrm>
            <a:off x="395287" y="785813"/>
            <a:ext cx="5960050" cy="3351600"/>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71" name="Rectangle 23"/>
          <p:cNvSpPr>
            <a:spLocks noGrp="1" noChangeArrowheads="1"/>
          </p:cNvSpPr>
          <p:nvPr>
            <p:ph type="sldNum" sz="quarter" idx="5"/>
          </p:nvPr>
        </p:nvSpPr>
        <p:spPr bwMode="auto">
          <a:xfrm>
            <a:off x="3400915" y="9298377"/>
            <a:ext cx="3084735" cy="36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837" tIns="0" rIns="18837" bIns="0" numCol="1" anchor="b" anchorCtr="0" compatLnSpc="1">
            <a:prstTxWarp prst="textNoShape">
              <a:avLst/>
            </a:prstTxWarp>
          </a:bodyPr>
          <a:lstStyle>
            <a:lvl1pPr algn="r" defTabSz="715320">
              <a:defRPr sz="1000"/>
            </a:lvl1pPr>
          </a:lstStyle>
          <a:p>
            <a:pPr>
              <a:defRPr/>
            </a:pPr>
            <a:fld id="{744C2D65-8576-4B63-8D27-5D1E036622FB}" type="slidenum">
              <a:rPr lang="en-US" altLang="de-DE"/>
              <a:pPr>
                <a:defRPr/>
              </a:pPr>
              <a:t>‹#›</a:t>
            </a:fld>
            <a:endParaRPr lang="en-US" altLang="de-DE" dirty="0"/>
          </a:p>
        </p:txBody>
      </p:sp>
      <p:sp>
        <p:nvSpPr>
          <p:cNvPr id="2076" name="Rectangle 28"/>
          <p:cNvSpPr>
            <a:spLocks noGrp="1" noChangeArrowheads="1"/>
          </p:cNvSpPr>
          <p:nvPr>
            <p:ph type="body" sz="quarter" idx="3"/>
          </p:nvPr>
        </p:nvSpPr>
        <p:spPr bwMode="auto">
          <a:xfrm>
            <a:off x="685847" y="4945778"/>
            <a:ext cx="5420700" cy="442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14" tIns="42388" rIns="87914" bIns="42388" numCol="1" anchor="t" anchorCtr="0" compatLnSpc="1">
            <a:prstTxWarp prst="textNoShape">
              <a:avLst/>
            </a:prstTxWarp>
          </a:bodyPr>
          <a:lstStyle/>
          <a:p>
            <a:pPr lvl="0"/>
            <a:r>
              <a:rPr lang="en-US" altLang="ja-JP" dirty="0" smtClean="0"/>
              <a:t>Click to edit the styles of the template text</a:t>
            </a:r>
            <a:endParaRPr kumimoji="1" lang="ja-JP" altLang="en-US" dirty="0" smtClean="0"/>
          </a:p>
          <a:p>
            <a:pPr lvl="1"/>
            <a:r>
              <a:rPr kumimoji="1" lang="en-US" altLang="ja-JP" dirty="0" smtClean="0"/>
              <a:t>Second level</a:t>
            </a:r>
            <a:endParaRPr kumimoji="1" lang="ja-JP" altLang="en-US" dirty="0" smtClean="0"/>
          </a:p>
          <a:p>
            <a:pPr lvl="2"/>
            <a:r>
              <a:rPr kumimoji="1" lang="en-US" altLang="ja-JP" dirty="0" smtClean="0"/>
              <a:t>Third level</a:t>
            </a:r>
            <a:endParaRPr kumimoji="1" lang="ja-JP" altLang="en-US" dirty="0" smtClean="0"/>
          </a:p>
          <a:p>
            <a:pPr lvl="3"/>
            <a:r>
              <a:rPr kumimoji="1" lang="en-US" altLang="ja-JP" dirty="0" smtClean="0"/>
              <a:t>Fourth level</a:t>
            </a:r>
            <a:endParaRPr kumimoji="1" lang="ja-JP" altLang="en-US" dirty="0" smtClean="0"/>
          </a:p>
          <a:p>
            <a:pPr lvl="4"/>
            <a:r>
              <a:rPr kumimoji="1" lang="en-US" altLang="ja-JP" dirty="0" smtClean="0"/>
              <a:t>Fifth level</a:t>
            </a:r>
            <a:endParaRPr kumimoji="1" lang="ja-JP" altLang="en-US" dirty="0"/>
          </a:p>
        </p:txBody>
      </p:sp>
      <p:sp>
        <p:nvSpPr>
          <p:cNvPr id="6" name="日付プレースホルダー 1"/>
          <p:cNvSpPr>
            <a:spLocks noGrp="1"/>
          </p:cNvSpPr>
          <p:nvPr>
            <p:ph type="dt" idx="1"/>
          </p:nvPr>
        </p:nvSpPr>
        <p:spPr>
          <a:xfrm>
            <a:off x="3789363" y="0"/>
            <a:ext cx="2946400" cy="498475"/>
          </a:xfrm>
          <a:prstGeom prst="rect">
            <a:avLst/>
          </a:prstGeom>
        </p:spPr>
        <p:txBody>
          <a:bodyPr vert="horz" lIns="91440" tIns="45720" rIns="91440" bIns="45720" rtlCol="0"/>
          <a:lstStyle>
            <a:lvl1pPr algn="r">
              <a:defRPr sz="1200"/>
            </a:lvl1pPr>
          </a:lstStyle>
          <a:p>
            <a:r>
              <a:rPr kumimoji="1" lang="en-US" altLang="ja-JP" dirty="0" smtClean="0"/>
              <a:t>March 29, 2018</a:t>
            </a:r>
            <a:endParaRPr kumimoji="1" lang="ja-JP" altLang="en-US" dirty="0"/>
          </a:p>
        </p:txBody>
      </p:sp>
    </p:spTree>
    <p:extLst>
      <p:ext uri="{BB962C8B-B14F-4D97-AF65-F5344CB8AC3E}">
        <p14:creationId xmlns:p14="http://schemas.microsoft.com/office/powerpoint/2010/main" val="3029686669"/>
      </p:ext>
    </p:extLst>
  </p:cSld>
  <p:clrMap bg1="lt1" tx1="dk1" bg2="lt2" tx2="dk2" accent1="accent1" accent2="accent2" accent3="accent3" accent4="accent4" accent5="accent5" accent6="accent6" hlink="hlink" folHlink="folHlink"/>
  <p:hf hdr="0"/>
  <p:notesStyle>
    <a:lvl1pPr algn="l" defTabSz="858838" rtl="0" eaLnBrk="0" fontAlgn="base" hangingPunct="0">
      <a:spcBef>
        <a:spcPct val="30000"/>
      </a:spcBef>
      <a:spcAft>
        <a:spcPct val="0"/>
      </a:spcAft>
      <a:defRPr sz="1100" kern="1200">
        <a:solidFill>
          <a:schemeClr val="tx1"/>
        </a:solidFill>
        <a:latin typeface="Arial" charset="0"/>
        <a:ea typeface="+mn-ea"/>
        <a:cs typeface="+mn-cs"/>
      </a:defRPr>
    </a:lvl1pPr>
    <a:lvl2pPr marL="190500" algn="l" defTabSz="858838" rtl="0" eaLnBrk="0" fontAlgn="base" hangingPunct="0">
      <a:spcBef>
        <a:spcPct val="30000"/>
      </a:spcBef>
      <a:spcAft>
        <a:spcPct val="0"/>
      </a:spcAft>
      <a:defRPr sz="1100" kern="1200">
        <a:solidFill>
          <a:schemeClr val="tx1"/>
        </a:solidFill>
        <a:latin typeface="Arial" charset="0"/>
        <a:ea typeface="+mn-ea"/>
        <a:cs typeface="+mn-cs"/>
      </a:defRPr>
    </a:lvl2pPr>
    <a:lvl3pPr marL="381000" algn="l" defTabSz="858838" rtl="0" eaLnBrk="0" fontAlgn="base" hangingPunct="0">
      <a:spcBef>
        <a:spcPct val="30000"/>
      </a:spcBef>
      <a:spcAft>
        <a:spcPct val="0"/>
      </a:spcAft>
      <a:defRPr sz="1100" kern="1200">
        <a:solidFill>
          <a:schemeClr val="tx1"/>
        </a:solidFill>
        <a:latin typeface="Arial" charset="0"/>
        <a:ea typeface="+mn-ea"/>
        <a:cs typeface="+mn-cs"/>
      </a:defRPr>
    </a:lvl3pPr>
    <a:lvl4pPr marL="571500" algn="l" defTabSz="858838" rtl="0" eaLnBrk="0" fontAlgn="base" hangingPunct="0">
      <a:spcBef>
        <a:spcPct val="30000"/>
      </a:spcBef>
      <a:spcAft>
        <a:spcPct val="0"/>
      </a:spcAft>
      <a:defRPr sz="1100" kern="1200">
        <a:solidFill>
          <a:schemeClr val="tx1"/>
        </a:solidFill>
        <a:latin typeface="Arial" charset="0"/>
        <a:ea typeface="+mn-ea"/>
        <a:cs typeface="+mn-cs"/>
      </a:defRPr>
    </a:lvl4pPr>
    <a:lvl5pPr marL="762000" algn="l" defTabSz="858838" rtl="0" eaLnBrk="0" fontAlgn="base" hangingPunct="0">
      <a:spcBef>
        <a:spcPct val="3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5288" y="785813"/>
            <a:ext cx="595947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D57A2F-0771-2C4D-A145-93DD71BF55AF}" type="slidenum">
              <a:rPr kumimoji="1" lang="ja-JP" altLang="en-US" smtClean="0"/>
              <a:t>2</a:t>
            </a:fld>
            <a:endParaRPr kumimoji="1" lang="ja-JP" altLang="en-US" dirty="0"/>
          </a:p>
        </p:txBody>
      </p:sp>
    </p:spTree>
    <p:extLst>
      <p:ext uri="{BB962C8B-B14F-4D97-AF65-F5344CB8AC3E}">
        <p14:creationId xmlns:p14="http://schemas.microsoft.com/office/powerpoint/2010/main" val="356270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5288" y="785813"/>
            <a:ext cx="595947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D57A2F-0771-2C4D-A145-93DD71BF55AF}" type="slidenum">
              <a:rPr kumimoji="1" lang="ja-JP" altLang="en-US" smtClean="0"/>
              <a:t>25</a:t>
            </a:fld>
            <a:endParaRPr kumimoji="1" lang="ja-JP" altLang="en-US" dirty="0"/>
          </a:p>
        </p:txBody>
      </p:sp>
    </p:spTree>
    <p:extLst>
      <p:ext uri="{BB962C8B-B14F-4D97-AF65-F5344CB8AC3E}">
        <p14:creationId xmlns:p14="http://schemas.microsoft.com/office/powerpoint/2010/main" val="4247557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5288" y="785813"/>
            <a:ext cx="595947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D57A2F-0771-2C4D-A145-93DD71BF55AF}" type="slidenum">
              <a:rPr kumimoji="1" lang="ja-JP" altLang="en-US" smtClean="0"/>
              <a:t>28</a:t>
            </a:fld>
            <a:endParaRPr kumimoji="1" lang="ja-JP" altLang="en-US" dirty="0"/>
          </a:p>
        </p:txBody>
      </p:sp>
    </p:spTree>
    <p:extLst>
      <p:ext uri="{BB962C8B-B14F-4D97-AF65-F5344CB8AC3E}">
        <p14:creationId xmlns:p14="http://schemas.microsoft.com/office/powerpoint/2010/main" val="413860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5288" y="785813"/>
            <a:ext cx="595947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D57A2F-0771-2C4D-A145-93DD71BF55AF}" type="slidenum">
              <a:rPr kumimoji="1" lang="ja-JP" altLang="en-US" smtClean="0"/>
              <a:t>5</a:t>
            </a:fld>
            <a:endParaRPr kumimoji="1" lang="ja-JP" altLang="en-US" dirty="0"/>
          </a:p>
        </p:txBody>
      </p:sp>
    </p:spTree>
    <p:extLst>
      <p:ext uri="{BB962C8B-B14F-4D97-AF65-F5344CB8AC3E}">
        <p14:creationId xmlns:p14="http://schemas.microsoft.com/office/powerpoint/2010/main" val="61740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5288" y="785813"/>
            <a:ext cx="595947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D57A2F-0771-2C4D-A145-93DD71BF55AF}" type="slidenum">
              <a:rPr kumimoji="1" lang="ja-JP" altLang="en-US" smtClean="0"/>
              <a:t>6</a:t>
            </a:fld>
            <a:endParaRPr kumimoji="1" lang="ja-JP" altLang="en-US" dirty="0"/>
          </a:p>
        </p:txBody>
      </p:sp>
    </p:spTree>
    <p:extLst>
      <p:ext uri="{BB962C8B-B14F-4D97-AF65-F5344CB8AC3E}">
        <p14:creationId xmlns:p14="http://schemas.microsoft.com/office/powerpoint/2010/main" val="317734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5288" y="785813"/>
            <a:ext cx="595947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D57A2F-0771-2C4D-A145-93DD71BF55AF}" type="slidenum">
              <a:rPr kumimoji="1" lang="ja-JP" altLang="en-US" smtClean="0"/>
              <a:t>7</a:t>
            </a:fld>
            <a:endParaRPr kumimoji="1" lang="ja-JP" altLang="en-US" dirty="0"/>
          </a:p>
        </p:txBody>
      </p:sp>
    </p:spTree>
    <p:extLst>
      <p:ext uri="{BB962C8B-B14F-4D97-AF65-F5344CB8AC3E}">
        <p14:creationId xmlns:p14="http://schemas.microsoft.com/office/powerpoint/2010/main" val="154606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5288" y="785813"/>
            <a:ext cx="595947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D57A2F-0771-2C4D-A145-93DD71BF55AF}" type="slidenum">
              <a:rPr kumimoji="1" lang="ja-JP" altLang="en-US" smtClean="0"/>
              <a:t>8</a:t>
            </a:fld>
            <a:endParaRPr kumimoji="1" lang="ja-JP" altLang="en-US" dirty="0"/>
          </a:p>
        </p:txBody>
      </p:sp>
    </p:spTree>
    <p:extLst>
      <p:ext uri="{BB962C8B-B14F-4D97-AF65-F5344CB8AC3E}">
        <p14:creationId xmlns:p14="http://schemas.microsoft.com/office/powerpoint/2010/main" val="3910638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5288" y="785813"/>
            <a:ext cx="595947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D57A2F-0771-2C4D-A145-93DD71BF55AF}" type="slidenum">
              <a:rPr kumimoji="1" lang="ja-JP" altLang="en-US" smtClean="0"/>
              <a:t>9</a:t>
            </a:fld>
            <a:endParaRPr kumimoji="1" lang="ja-JP" altLang="en-US" dirty="0"/>
          </a:p>
        </p:txBody>
      </p:sp>
    </p:spTree>
    <p:extLst>
      <p:ext uri="{BB962C8B-B14F-4D97-AF65-F5344CB8AC3E}">
        <p14:creationId xmlns:p14="http://schemas.microsoft.com/office/powerpoint/2010/main" val="325450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5288" y="785813"/>
            <a:ext cx="595947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D57A2F-0771-2C4D-A145-93DD71BF55AF}" type="slidenum">
              <a:rPr kumimoji="1" lang="ja-JP" altLang="en-US" smtClean="0"/>
              <a:t>18</a:t>
            </a:fld>
            <a:endParaRPr kumimoji="1" lang="ja-JP" altLang="en-US" dirty="0"/>
          </a:p>
        </p:txBody>
      </p:sp>
    </p:spTree>
    <p:extLst>
      <p:ext uri="{BB962C8B-B14F-4D97-AF65-F5344CB8AC3E}">
        <p14:creationId xmlns:p14="http://schemas.microsoft.com/office/powerpoint/2010/main" val="1959857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5288" y="785813"/>
            <a:ext cx="595947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D57A2F-0771-2C4D-A145-93DD71BF55AF}" type="slidenum">
              <a:rPr kumimoji="1" lang="ja-JP" altLang="en-US" smtClean="0"/>
              <a:t>19</a:t>
            </a:fld>
            <a:endParaRPr kumimoji="1" lang="ja-JP" altLang="en-US" dirty="0"/>
          </a:p>
        </p:txBody>
      </p:sp>
    </p:spTree>
    <p:extLst>
      <p:ext uri="{BB962C8B-B14F-4D97-AF65-F5344CB8AC3E}">
        <p14:creationId xmlns:p14="http://schemas.microsoft.com/office/powerpoint/2010/main" val="3002797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5288" y="785813"/>
            <a:ext cx="595947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D57A2F-0771-2C4D-A145-93DD71BF55AF}" type="slidenum">
              <a:rPr kumimoji="1" lang="ja-JP" altLang="en-US" smtClean="0"/>
              <a:t>20</a:t>
            </a:fld>
            <a:endParaRPr kumimoji="1" lang="ja-JP" altLang="en-US" dirty="0"/>
          </a:p>
        </p:txBody>
      </p:sp>
    </p:spTree>
    <p:extLst>
      <p:ext uri="{BB962C8B-B14F-4D97-AF65-F5344CB8AC3E}">
        <p14:creationId xmlns:p14="http://schemas.microsoft.com/office/powerpoint/2010/main" val="873950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31" name="Text Box 272"/>
          <p:cNvSpPr txBox="1">
            <a:spLocks noChangeArrowheads="1"/>
          </p:cNvSpPr>
          <p:nvPr userDrawn="1"/>
        </p:nvSpPr>
        <p:spPr bwMode="auto">
          <a:xfrm>
            <a:off x="11643945" y="-220663"/>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15,8</a:t>
            </a:r>
          </a:p>
        </p:txBody>
      </p:sp>
      <p:sp>
        <p:nvSpPr>
          <p:cNvPr id="32" name="Text Box 278"/>
          <p:cNvSpPr txBox="1">
            <a:spLocks noChangeArrowheads="1"/>
          </p:cNvSpPr>
          <p:nvPr userDrawn="1"/>
        </p:nvSpPr>
        <p:spPr bwMode="auto">
          <a:xfrm>
            <a:off x="5995362" y="6927851"/>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0,00</a:t>
            </a:r>
          </a:p>
        </p:txBody>
      </p:sp>
      <p:sp>
        <p:nvSpPr>
          <p:cNvPr id="33" name="Text Box 279"/>
          <p:cNvSpPr txBox="1">
            <a:spLocks noChangeArrowheads="1"/>
          </p:cNvSpPr>
          <p:nvPr userDrawn="1"/>
        </p:nvSpPr>
        <p:spPr bwMode="auto">
          <a:xfrm>
            <a:off x="260448" y="6927851"/>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15,8</a:t>
            </a:r>
          </a:p>
        </p:txBody>
      </p:sp>
      <p:sp>
        <p:nvSpPr>
          <p:cNvPr id="35" name="Text Box 281"/>
          <p:cNvSpPr txBox="1">
            <a:spLocks noChangeArrowheads="1"/>
          </p:cNvSpPr>
          <p:nvPr userDrawn="1"/>
        </p:nvSpPr>
        <p:spPr bwMode="auto">
          <a:xfrm>
            <a:off x="11643945" y="6927851"/>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15,8</a:t>
            </a:r>
          </a:p>
        </p:txBody>
      </p:sp>
      <p:sp>
        <p:nvSpPr>
          <p:cNvPr id="36" name="Text Box 284"/>
          <p:cNvSpPr txBox="1">
            <a:spLocks noChangeArrowheads="1"/>
          </p:cNvSpPr>
          <p:nvPr userDrawn="1"/>
        </p:nvSpPr>
        <p:spPr bwMode="auto">
          <a:xfrm>
            <a:off x="260448" y="-220663"/>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15,8</a:t>
            </a:r>
          </a:p>
        </p:txBody>
      </p:sp>
      <p:sp>
        <p:nvSpPr>
          <p:cNvPr id="37" name="Text Box 285"/>
          <p:cNvSpPr txBox="1">
            <a:spLocks noChangeArrowheads="1"/>
          </p:cNvSpPr>
          <p:nvPr userDrawn="1"/>
        </p:nvSpPr>
        <p:spPr bwMode="auto">
          <a:xfrm>
            <a:off x="5995362" y="-220663"/>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0,00</a:t>
            </a:r>
          </a:p>
        </p:txBody>
      </p:sp>
      <p:sp>
        <p:nvSpPr>
          <p:cNvPr id="38" name="Text Box 286"/>
          <p:cNvSpPr txBox="1">
            <a:spLocks noChangeArrowheads="1"/>
          </p:cNvSpPr>
          <p:nvPr userDrawn="1"/>
        </p:nvSpPr>
        <p:spPr bwMode="auto">
          <a:xfrm>
            <a:off x="-258744" y="6245876"/>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8,0</a:t>
            </a:r>
          </a:p>
        </p:txBody>
      </p:sp>
      <p:sp>
        <p:nvSpPr>
          <p:cNvPr id="39" name="Text Box 291"/>
          <p:cNvSpPr txBox="1">
            <a:spLocks noChangeArrowheads="1"/>
          </p:cNvSpPr>
          <p:nvPr userDrawn="1"/>
        </p:nvSpPr>
        <p:spPr bwMode="auto">
          <a:xfrm>
            <a:off x="-258744" y="1192213"/>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defRPr/>
            </a:pPr>
            <a:r>
              <a:rPr lang="en-US" altLang="de-DE" sz="1000" dirty="0">
                <a:solidFill>
                  <a:schemeClr val="bg1"/>
                </a:solidFill>
              </a:rPr>
              <a:t>6,0</a:t>
            </a:r>
          </a:p>
        </p:txBody>
      </p:sp>
      <p:sp>
        <p:nvSpPr>
          <p:cNvPr id="42" name="Text Box 286"/>
          <p:cNvSpPr txBox="1">
            <a:spLocks noChangeArrowheads="1"/>
          </p:cNvSpPr>
          <p:nvPr userDrawn="1"/>
        </p:nvSpPr>
        <p:spPr bwMode="auto">
          <a:xfrm>
            <a:off x="12275435" y="6245876"/>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8,0</a:t>
            </a:r>
          </a:p>
        </p:txBody>
      </p:sp>
      <p:sp>
        <p:nvSpPr>
          <p:cNvPr id="43" name="Text Box 291"/>
          <p:cNvSpPr txBox="1">
            <a:spLocks noChangeArrowheads="1"/>
          </p:cNvSpPr>
          <p:nvPr userDrawn="1"/>
        </p:nvSpPr>
        <p:spPr bwMode="auto">
          <a:xfrm>
            <a:off x="12275435" y="1192213"/>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defRPr/>
            </a:pPr>
            <a:r>
              <a:rPr lang="en-US" altLang="de-DE" sz="1000" dirty="0">
                <a:solidFill>
                  <a:schemeClr val="bg1"/>
                </a:solidFill>
              </a:rPr>
              <a:t>6,0</a:t>
            </a:r>
          </a:p>
        </p:txBody>
      </p:sp>
      <p:sp>
        <p:nvSpPr>
          <p:cNvPr id="13" name="Titel 12"/>
          <p:cNvSpPr>
            <a:spLocks noGrp="1"/>
          </p:cNvSpPr>
          <p:nvPr>
            <p:ph type="title" hasCustomPrompt="1"/>
          </p:nvPr>
        </p:nvSpPr>
        <p:spPr>
          <a:xfrm>
            <a:off x="446088" y="2198078"/>
            <a:ext cx="11306174" cy="1325929"/>
          </a:xfrm>
          <a:prstGeom prst="rect">
            <a:avLst/>
          </a:prstGeom>
        </p:spPr>
        <p:txBody>
          <a:bodyPr vert="horz" lIns="0" tIns="0" rIns="0" bIns="0" anchor="b" anchorCtr="0"/>
          <a:lstStyle>
            <a:lvl1pPr>
              <a:defRPr sz="3600" b="1"/>
            </a:lvl1pPr>
          </a:lstStyle>
          <a:p>
            <a:r>
              <a:rPr lang="en-US" dirty="0"/>
              <a:t>Title </a:t>
            </a:r>
            <a:r>
              <a:rPr lang="en-US" dirty="0" err="1"/>
              <a:t>Title</a:t>
            </a:r>
            <a:r>
              <a:rPr lang="en-US" dirty="0"/>
              <a:t> </a:t>
            </a:r>
            <a:r>
              <a:rPr lang="en-US" dirty="0" err="1"/>
              <a:t>Title</a:t>
            </a:r>
            <a:r>
              <a:rPr lang="en-US" dirty="0"/>
              <a:t> </a:t>
            </a:r>
            <a:r>
              <a:rPr lang="en-US" dirty="0" err="1"/>
              <a:t>Title</a:t>
            </a:r>
            <a:r>
              <a:rPr lang="en-US" dirty="0"/>
              <a:t> </a:t>
            </a:r>
            <a:r>
              <a:rPr lang="en-US" dirty="0" err="1"/>
              <a:t>Title</a:t>
            </a:r>
            <a:endParaRPr lang="en-US" dirty="0"/>
          </a:p>
        </p:txBody>
      </p:sp>
      <p:sp>
        <p:nvSpPr>
          <p:cNvPr id="47" name="Textplatzhalter 46"/>
          <p:cNvSpPr>
            <a:spLocks noGrp="1"/>
          </p:cNvSpPr>
          <p:nvPr>
            <p:ph type="body" sz="quarter" idx="11" hasCustomPrompt="1"/>
          </p:nvPr>
        </p:nvSpPr>
        <p:spPr>
          <a:xfrm>
            <a:off x="446088" y="3839918"/>
            <a:ext cx="11306175" cy="702774"/>
          </a:xfrm>
          <a:prstGeom prst="rect">
            <a:avLst/>
          </a:prstGeom>
        </p:spPr>
        <p:txBody>
          <a:bodyPr vert="horz" lIns="0" tIns="0" rIns="0" bIns="0"/>
          <a:lstStyle>
            <a:lvl1pPr>
              <a:defRPr sz="2600" baseline="0"/>
            </a:lvl1pPr>
          </a:lstStyle>
          <a:p>
            <a:pPr lvl="0"/>
            <a:r>
              <a:rPr lang="en-US" dirty="0"/>
              <a:t>Subtitle </a:t>
            </a:r>
            <a:r>
              <a:rPr lang="en-US" dirty="0" err="1"/>
              <a:t>Subtitle</a:t>
            </a:r>
            <a:r>
              <a:rPr lang="en-US" dirty="0"/>
              <a:t> </a:t>
            </a:r>
            <a:r>
              <a:rPr lang="en-US" dirty="0" err="1"/>
              <a:t>Subtitle</a:t>
            </a:r>
            <a:r>
              <a:rPr lang="en-US" dirty="0"/>
              <a:t> </a:t>
            </a:r>
            <a:r>
              <a:rPr lang="en-US" dirty="0" err="1"/>
              <a:t>Subtitle</a:t>
            </a:r>
            <a:endParaRPr lang="en-US" dirty="0"/>
          </a:p>
        </p:txBody>
      </p:sp>
      <p:sp>
        <p:nvSpPr>
          <p:cNvPr id="24" name="Text Box 280"/>
          <p:cNvSpPr txBox="1">
            <a:spLocks noChangeArrowheads="1"/>
          </p:cNvSpPr>
          <p:nvPr userDrawn="1"/>
        </p:nvSpPr>
        <p:spPr bwMode="auto">
          <a:xfrm>
            <a:off x="-258744" y="462262"/>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defRPr/>
            </a:pPr>
            <a:r>
              <a:rPr lang="en-US" altLang="de-DE" sz="1000" dirty="0">
                <a:solidFill>
                  <a:schemeClr val="bg1"/>
                </a:solidFill>
              </a:rPr>
              <a:t>8,0</a:t>
            </a:r>
          </a:p>
        </p:txBody>
      </p:sp>
      <p:sp>
        <p:nvSpPr>
          <p:cNvPr id="25" name="Text Box 280"/>
          <p:cNvSpPr txBox="1">
            <a:spLocks noChangeArrowheads="1"/>
          </p:cNvSpPr>
          <p:nvPr userDrawn="1"/>
        </p:nvSpPr>
        <p:spPr bwMode="auto">
          <a:xfrm>
            <a:off x="12275435" y="462262"/>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defRPr/>
            </a:pPr>
            <a:r>
              <a:rPr lang="en-US" altLang="de-DE" sz="1000" dirty="0">
                <a:solidFill>
                  <a:schemeClr val="bg1"/>
                </a:solidFill>
              </a:rPr>
              <a:t>8,0</a:t>
            </a:r>
          </a:p>
        </p:txBody>
      </p:sp>
      <p:sp>
        <p:nvSpPr>
          <p:cNvPr id="17" name="Rechteck 16"/>
          <p:cNvSpPr/>
          <p:nvPr userDrawn="1"/>
        </p:nvSpPr>
        <p:spPr>
          <a:xfrm>
            <a:off x="-2594281" y="-1"/>
            <a:ext cx="2257175" cy="6212848"/>
          </a:xfrm>
          <a:prstGeom prst="rect">
            <a:avLst/>
          </a:prstGeom>
          <a:solidFill>
            <a:schemeClr val="bg1">
              <a:lumMod val="95000"/>
            </a:schemeClr>
          </a:solidFill>
        </p:spPr>
        <p:txBody>
          <a:bodyPr wrap="square" lIns="72000" tIns="36000" rIns="72000" bIns="36000">
            <a:spAutoFit/>
          </a:bodyPr>
          <a:lstStyle/>
          <a:p>
            <a:pPr defTabSz="0">
              <a:spcBef>
                <a:spcPts val="0"/>
              </a:spcBef>
              <a:spcAft>
                <a:spcPts val="600"/>
              </a:spcAft>
              <a:buClr>
                <a:srgbClr val="000000"/>
              </a:buClr>
            </a:pPr>
            <a:r>
              <a:rPr lang="en-US" altLang="de-DE" sz="1100" b="1" u="none" dirty="0">
                <a:solidFill>
                  <a:schemeClr val="accent6">
                    <a:lumMod val="75000"/>
                  </a:schemeClr>
                </a:solidFill>
              </a:rPr>
              <a:t>HANDLING NOTES</a:t>
            </a:r>
          </a:p>
          <a:p>
            <a:pPr defTabSz="0">
              <a:spcBef>
                <a:spcPts val="0"/>
              </a:spcBef>
              <a:spcAft>
                <a:spcPts val="300"/>
              </a:spcAft>
              <a:buClr>
                <a:srgbClr val="000000"/>
              </a:buClr>
            </a:pPr>
            <a:r>
              <a:rPr lang="en-US" altLang="de-DE" sz="1100" b="1" u="sng" dirty="0">
                <a:solidFill>
                  <a:schemeClr val="tx1"/>
                </a:solidFill>
              </a:rPr>
              <a:t>SPELLING</a:t>
            </a:r>
          </a:p>
          <a:p>
            <a:pPr marL="180000" indent="-180000" defTabSz="0">
              <a:spcBef>
                <a:spcPts val="300"/>
              </a:spcBef>
              <a:buClr>
                <a:schemeClr val="accent6"/>
              </a:buClr>
              <a:buFont typeface="Arial" panose="020B0604020202020204" pitchFamily="34" charset="0"/>
              <a:buChar char="●"/>
            </a:pPr>
            <a:r>
              <a:rPr lang="en-US" altLang="de-DE" sz="1100" b="0" dirty="0">
                <a:solidFill>
                  <a:schemeClr val="tx1"/>
                </a:solidFill>
              </a:rPr>
              <a:t>Preferred</a:t>
            </a:r>
            <a:r>
              <a:rPr lang="en-US" altLang="de-DE" sz="1100" b="0" baseline="0" dirty="0">
                <a:solidFill>
                  <a:schemeClr val="tx1"/>
                </a:solidFill>
              </a:rPr>
              <a:t> language for all charts is English.</a:t>
            </a:r>
          </a:p>
          <a:p>
            <a:pPr marL="180000" indent="-180000" defTabSz="0">
              <a:spcBef>
                <a:spcPts val="0"/>
              </a:spcBef>
              <a:buClr>
                <a:schemeClr val="accent6"/>
              </a:buClr>
              <a:buFont typeface="Arial" panose="020B0604020202020204" pitchFamily="34" charset="0"/>
              <a:buChar char="●"/>
            </a:pPr>
            <a:r>
              <a:rPr lang="en-US" altLang="de-DE" sz="1100" b="0" dirty="0">
                <a:solidFill>
                  <a:schemeClr val="tx1"/>
                </a:solidFill>
              </a:rPr>
              <a:t>TDK and EPCOS is always written</a:t>
            </a:r>
            <a:r>
              <a:rPr lang="en-US" altLang="de-DE" sz="1100" b="0" baseline="0" dirty="0">
                <a:solidFill>
                  <a:schemeClr val="tx1"/>
                </a:solidFill>
              </a:rPr>
              <a:t> </a:t>
            </a:r>
            <a:r>
              <a:rPr lang="en-US" altLang="de-DE" sz="1100" b="0" dirty="0">
                <a:solidFill>
                  <a:schemeClr val="tx1"/>
                </a:solidFill>
              </a:rPr>
              <a:t>in capital letters.</a:t>
            </a:r>
          </a:p>
          <a:p>
            <a:pPr marL="0" indent="0" defTabSz="0">
              <a:spcBef>
                <a:spcPts val="300"/>
              </a:spcBef>
              <a:buClr>
                <a:srgbClr val="000000"/>
              </a:buClr>
            </a:pPr>
            <a:r>
              <a:rPr lang="en-US" altLang="de-DE" sz="1100" b="1" dirty="0">
                <a:solidFill>
                  <a:schemeClr val="tx1"/>
                </a:solidFill>
              </a:rPr>
              <a:t>Numerical formats	</a:t>
            </a:r>
          </a:p>
          <a:p>
            <a:pPr marL="180975" indent="-180975" defTabSz="0">
              <a:spcBef>
                <a:spcPts val="0"/>
              </a:spcBef>
              <a:buClr>
                <a:schemeClr val="accent6"/>
              </a:buClr>
              <a:buFont typeface="Arial" panose="020B0604020202020204" pitchFamily="34" charset="0"/>
              <a:buChar char="●"/>
              <a:tabLst>
                <a:tab pos="0" algn="l"/>
              </a:tabLst>
            </a:pPr>
            <a:r>
              <a:rPr lang="en-US" altLang="de-DE" sz="1100" dirty="0">
                <a:solidFill>
                  <a:schemeClr val="tx1"/>
                </a:solidFill>
              </a:rPr>
              <a:t>No quotation marks </a:t>
            </a:r>
            <a:br>
              <a:rPr lang="en-US" altLang="de-DE" sz="1100" dirty="0">
                <a:solidFill>
                  <a:schemeClr val="tx1"/>
                </a:solidFill>
              </a:rPr>
            </a:br>
            <a:r>
              <a:rPr lang="en-US" altLang="de-DE" sz="1100" dirty="0">
                <a:solidFill>
                  <a:schemeClr val="tx1"/>
                </a:solidFill>
              </a:rPr>
              <a:t>in numbers, e.g.  </a:t>
            </a:r>
            <a:br>
              <a:rPr lang="en-US" altLang="de-DE" sz="1100" dirty="0">
                <a:solidFill>
                  <a:schemeClr val="tx1"/>
                </a:solidFill>
              </a:rPr>
            </a:br>
            <a:r>
              <a:rPr lang="en-US" altLang="de-DE" sz="1100" dirty="0">
                <a:solidFill>
                  <a:schemeClr val="tx1"/>
                </a:solidFill>
              </a:rPr>
              <a:t>2,222,000 instead </a:t>
            </a:r>
            <a:br>
              <a:rPr lang="en-US" altLang="de-DE" sz="1100" dirty="0">
                <a:solidFill>
                  <a:schemeClr val="tx1"/>
                </a:solidFill>
              </a:rPr>
            </a:br>
            <a:r>
              <a:rPr lang="en-US" altLang="de-DE" sz="1100" dirty="0">
                <a:solidFill>
                  <a:schemeClr val="tx1"/>
                </a:solidFill>
              </a:rPr>
              <a:t>of  2”222’000.</a:t>
            </a:r>
          </a:p>
          <a:p>
            <a:pPr marL="180975" indent="-180975" defTabSz="0">
              <a:spcBef>
                <a:spcPts val="0"/>
              </a:spcBef>
              <a:buClr>
                <a:schemeClr val="accent6"/>
              </a:buClr>
              <a:buFont typeface="Arial" panose="020B0604020202020204" pitchFamily="34" charset="0"/>
              <a:buChar char="●"/>
              <a:tabLst>
                <a:tab pos="0" algn="l"/>
              </a:tabLst>
            </a:pPr>
            <a:r>
              <a:rPr lang="en-US" altLang="de-DE" sz="1100" dirty="0">
                <a:solidFill>
                  <a:schemeClr val="tx1"/>
                </a:solidFill>
              </a:rPr>
              <a:t>Use numbers with </a:t>
            </a:r>
            <a:br>
              <a:rPr lang="en-US" altLang="de-DE" sz="1100" dirty="0">
                <a:solidFill>
                  <a:schemeClr val="tx1"/>
                </a:solidFill>
              </a:rPr>
            </a:br>
            <a:r>
              <a:rPr lang="en-US" altLang="de-DE" sz="1100" dirty="0">
                <a:solidFill>
                  <a:schemeClr val="tx1"/>
                </a:solidFill>
              </a:rPr>
              <a:t>a comma up from </a:t>
            </a:r>
            <a:br>
              <a:rPr lang="en-US" altLang="de-DE" sz="1100" dirty="0">
                <a:solidFill>
                  <a:schemeClr val="tx1"/>
                </a:solidFill>
              </a:rPr>
            </a:br>
            <a:r>
              <a:rPr lang="en-US" altLang="de-DE" sz="1100" dirty="0">
                <a:solidFill>
                  <a:schemeClr val="tx1"/>
                </a:solidFill>
              </a:rPr>
              <a:t>4 numbers, e.g. 1000, </a:t>
            </a:r>
            <a:br>
              <a:rPr lang="en-US" altLang="de-DE" sz="1100" dirty="0">
                <a:solidFill>
                  <a:schemeClr val="tx1"/>
                </a:solidFill>
              </a:rPr>
            </a:br>
            <a:r>
              <a:rPr lang="en-US" altLang="de-DE" sz="1100" dirty="0">
                <a:solidFill>
                  <a:schemeClr val="tx1"/>
                </a:solidFill>
              </a:rPr>
              <a:t>but 50,000.</a:t>
            </a:r>
          </a:p>
          <a:p>
            <a:pPr marL="180975" indent="-180975" defTabSz="0">
              <a:spcBef>
                <a:spcPts val="0"/>
              </a:spcBef>
              <a:buClr>
                <a:schemeClr val="accent6"/>
              </a:buClr>
              <a:buFont typeface="Arial" panose="020B0604020202020204" pitchFamily="34" charset="0"/>
              <a:buChar char="●"/>
              <a:tabLst>
                <a:tab pos="0" algn="l"/>
              </a:tabLst>
            </a:pPr>
            <a:r>
              <a:rPr lang="en-US" altLang="de-DE" sz="1100" dirty="0">
                <a:solidFill>
                  <a:schemeClr val="tx1"/>
                </a:solidFill>
              </a:rPr>
              <a:t>The decimal sign in English is a point, </a:t>
            </a:r>
            <a:br>
              <a:rPr lang="en-US" altLang="de-DE" sz="1100" dirty="0">
                <a:solidFill>
                  <a:schemeClr val="tx1"/>
                </a:solidFill>
              </a:rPr>
            </a:br>
            <a:r>
              <a:rPr lang="en-US" altLang="de-DE" sz="1100" dirty="0">
                <a:solidFill>
                  <a:schemeClr val="tx1"/>
                </a:solidFill>
              </a:rPr>
              <a:t>e.g. 3.5.</a:t>
            </a:r>
          </a:p>
          <a:p>
            <a:pPr marL="0" indent="0" defTabSz="0">
              <a:spcBef>
                <a:spcPts val="300"/>
              </a:spcBef>
              <a:buClr>
                <a:srgbClr val="000000"/>
              </a:buClr>
              <a:tabLst>
                <a:tab pos="0" algn="l"/>
              </a:tabLst>
            </a:pPr>
            <a:r>
              <a:rPr lang="en-US" altLang="de-DE" sz="1100" b="1" dirty="0">
                <a:solidFill>
                  <a:schemeClr val="tx1"/>
                </a:solidFill>
              </a:rPr>
              <a:t>Percentages</a:t>
            </a:r>
          </a:p>
          <a:p>
            <a:pPr marL="0" indent="0" defTabSz="0">
              <a:spcBef>
                <a:spcPts val="0"/>
              </a:spcBef>
              <a:buClr>
                <a:srgbClr val="000000"/>
              </a:buClr>
              <a:tabLst>
                <a:tab pos="0" algn="l"/>
              </a:tabLst>
            </a:pPr>
            <a:r>
              <a:rPr lang="en-US" altLang="de-DE" sz="1100" dirty="0">
                <a:solidFill>
                  <a:schemeClr val="tx1"/>
                </a:solidFill>
              </a:rPr>
              <a:t>Use percent sign without a space, e.g. 50%.</a:t>
            </a:r>
          </a:p>
          <a:p>
            <a:pPr marL="0" indent="0" defTabSz="0">
              <a:spcBef>
                <a:spcPts val="300"/>
              </a:spcBef>
              <a:buClr>
                <a:srgbClr val="000000"/>
              </a:buClr>
              <a:tabLst>
                <a:tab pos="0" algn="l"/>
              </a:tabLst>
            </a:pPr>
            <a:r>
              <a:rPr lang="en-US" altLang="de-DE" sz="1100" b="1" dirty="0">
                <a:solidFill>
                  <a:schemeClr val="tx1"/>
                </a:solidFill>
              </a:rPr>
              <a:t>Quantities</a:t>
            </a:r>
          </a:p>
          <a:p>
            <a:pPr marL="0" indent="0" defTabSz="0">
              <a:spcBef>
                <a:spcPts val="0"/>
              </a:spcBef>
              <a:buClr>
                <a:srgbClr val="000000"/>
              </a:buClr>
              <a:tabLst>
                <a:tab pos="0" algn="l"/>
              </a:tabLst>
            </a:pPr>
            <a:r>
              <a:rPr lang="en-US" altLang="de-DE" sz="1100" dirty="0">
                <a:solidFill>
                  <a:schemeClr val="tx1"/>
                </a:solidFill>
              </a:rPr>
              <a:t>Add space between </a:t>
            </a:r>
            <a:br>
              <a:rPr lang="en-US" altLang="de-DE" sz="1100" dirty="0">
                <a:solidFill>
                  <a:schemeClr val="tx1"/>
                </a:solidFill>
              </a:rPr>
            </a:br>
            <a:r>
              <a:rPr lang="en-US" altLang="de-DE" sz="1100" dirty="0">
                <a:solidFill>
                  <a:schemeClr val="tx1"/>
                </a:solidFill>
              </a:rPr>
              <a:t>number and unit, e.g. </a:t>
            </a:r>
            <a:br>
              <a:rPr lang="en-US" altLang="de-DE" sz="1100" dirty="0">
                <a:solidFill>
                  <a:schemeClr val="tx1"/>
                </a:solidFill>
              </a:rPr>
            </a:br>
            <a:r>
              <a:rPr lang="en-US" altLang="de-DE" sz="1100" dirty="0">
                <a:solidFill>
                  <a:schemeClr val="tx1"/>
                </a:solidFill>
              </a:rPr>
              <a:t>20 V.</a:t>
            </a:r>
          </a:p>
          <a:p>
            <a:pPr marL="0" indent="0" defTabSz="0">
              <a:spcBef>
                <a:spcPts val="300"/>
              </a:spcBef>
              <a:buClr>
                <a:srgbClr val="000000"/>
              </a:buClr>
              <a:tabLst>
                <a:tab pos="0" algn="l"/>
              </a:tabLst>
            </a:pPr>
            <a:r>
              <a:rPr lang="en-US" altLang="de-DE" sz="1100" b="1" dirty="0">
                <a:solidFill>
                  <a:schemeClr val="tx1"/>
                </a:solidFill>
              </a:rPr>
              <a:t>Headlines and chart contents</a:t>
            </a:r>
          </a:p>
          <a:p>
            <a:pPr marL="0" indent="0" defTabSz="0">
              <a:spcBef>
                <a:spcPts val="0"/>
              </a:spcBef>
              <a:buClr>
                <a:srgbClr val="000000"/>
              </a:buClr>
              <a:tabLst>
                <a:tab pos="0" algn="l"/>
              </a:tabLst>
            </a:pPr>
            <a:r>
              <a:rPr lang="en-US" altLang="de-DE" sz="1100" dirty="0">
                <a:solidFill>
                  <a:schemeClr val="tx1"/>
                </a:solidFill>
              </a:rPr>
              <a:t>Capitalize only the first word.</a:t>
            </a:r>
          </a:p>
          <a:p>
            <a:pPr marL="0" indent="0" defTabSz="0">
              <a:spcBef>
                <a:spcPts val="300"/>
              </a:spcBef>
              <a:buClr>
                <a:srgbClr val="000000"/>
              </a:buClr>
              <a:tabLst>
                <a:tab pos="0" algn="l"/>
              </a:tabLst>
            </a:pPr>
            <a:r>
              <a:rPr lang="en-US" altLang="de-DE" sz="1100" b="1" dirty="0">
                <a:solidFill>
                  <a:schemeClr val="tx1"/>
                </a:solidFill>
              </a:rPr>
              <a:t>Dimensions</a:t>
            </a:r>
          </a:p>
          <a:p>
            <a:pPr marL="0" indent="0" algn="l" defTabSz="0" rtl="0" eaLnBrk="0" fontAlgn="base" hangingPunct="0">
              <a:spcBef>
                <a:spcPts val="0"/>
              </a:spcBef>
              <a:spcAft>
                <a:spcPct val="0"/>
              </a:spcAft>
              <a:buClr>
                <a:srgbClr val="000000"/>
              </a:buClr>
              <a:tabLst>
                <a:tab pos="0" algn="l"/>
              </a:tabLst>
            </a:pPr>
            <a:r>
              <a:rPr lang="en-US" altLang="de-DE" sz="1100" kern="1200" dirty="0">
                <a:solidFill>
                  <a:schemeClr val="tx1"/>
                </a:solidFill>
                <a:latin typeface="Arial" charset="0"/>
                <a:ea typeface="+mn-ea"/>
                <a:cs typeface="+mn-cs"/>
              </a:rPr>
              <a:t>Add spaces between numbers and multiplication</a:t>
            </a:r>
            <a:r>
              <a:rPr lang="en-US" altLang="de-DE" sz="1100" kern="1200" baseline="0" dirty="0">
                <a:solidFill>
                  <a:schemeClr val="tx1"/>
                </a:solidFill>
                <a:latin typeface="Arial" charset="0"/>
                <a:ea typeface="+mn-ea"/>
                <a:cs typeface="+mn-cs"/>
              </a:rPr>
              <a:t> </a:t>
            </a:r>
            <a:r>
              <a:rPr lang="en-US" altLang="de-DE" sz="1100" kern="1200" dirty="0">
                <a:solidFill>
                  <a:schemeClr val="tx1"/>
                </a:solidFill>
                <a:latin typeface="Arial" charset="0"/>
                <a:ea typeface="+mn-ea"/>
                <a:cs typeface="+mn-cs"/>
              </a:rPr>
              <a:t>signs, </a:t>
            </a:r>
            <a:br>
              <a:rPr lang="en-US" altLang="de-DE" sz="1100" kern="1200" dirty="0">
                <a:solidFill>
                  <a:schemeClr val="tx1"/>
                </a:solidFill>
                <a:latin typeface="Arial" charset="0"/>
                <a:ea typeface="+mn-ea"/>
                <a:cs typeface="+mn-cs"/>
              </a:rPr>
            </a:br>
            <a:r>
              <a:rPr lang="en-US" altLang="de-DE" sz="1100" kern="1200" dirty="0">
                <a:solidFill>
                  <a:schemeClr val="tx1"/>
                </a:solidFill>
                <a:latin typeface="Arial" charset="0"/>
                <a:ea typeface="+mn-ea"/>
                <a:cs typeface="+mn-cs"/>
              </a:rPr>
              <a:t>e.g. 2 x 3 x 4 mm³.</a:t>
            </a:r>
          </a:p>
          <a:p>
            <a:pPr marL="0" indent="0" algn="l" defTabSz="0" rtl="0" eaLnBrk="0" fontAlgn="base" hangingPunct="0">
              <a:spcBef>
                <a:spcPts val="300"/>
              </a:spcBef>
              <a:spcAft>
                <a:spcPct val="0"/>
              </a:spcAft>
              <a:buClr>
                <a:srgbClr val="000000"/>
              </a:buClr>
              <a:tabLst>
                <a:tab pos="0" algn="l"/>
              </a:tabLst>
            </a:pPr>
            <a:r>
              <a:rPr lang="en-US" altLang="de-DE" sz="1100" b="1" kern="1200" dirty="0">
                <a:solidFill>
                  <a:schemeClr val="tx1"/>
                </a:solidFill>
                <a:latin typeface="Arial" charset="0"/>
                <a:ea typeface="+mn-ea"/>
                <a:cs typeface="+mn-cs"/>
              </a:rPr>
              <a:t>Animation</a:t>
            </a:r>
          </a:p>
          <a:p>
            <a:pPr marL="0" indent="0" algn="l" defTabSz="0" rtl="0" eaLnBrk="0" fontAlgn="base" hangingPunct="0">
              <a:spcBef>
                <a:spcPts val="0"/>
              </a:spcBef>
              <a:spcAft>
                <a:spcPct val="0"/>
              </a:spcAft>
              <a:buClr>
                <a:srgbClr val="000000"/>
              </a:buClr>
              <a:tabLst>
                <a:tab pos="0" algn="l"/>
              </a:tabLst>
            </a:pPr>
            <a:r>
              <a:rPr lang="en-US" altLang="de-DE" sz="1100" kern="1200" dirty="0">
                <a:solidFill>
                  <a:schemeClr val="tx1"/>
                </a:solidFill>
                <a:latin typeface="Arial" charset="0"/>
                <a:ea typeface="+mn-ea"/>
                <a:cs typeface="+mn-cs"/>
              </a:rPr>
              <a:t>Wipe from left to right </a:t>
            </a:r>
            <a:br>
              <a:rPr lang="en-US" altLang="de-DE" sz="1100" kern="1200" dirty="0">
                <a:solidFill>
                  <a:schemeClr val="tx1"/>
                </a:solidFill>
                <a:latin typeface="Arial" charset="0"/>
                <a:ea typeface="+mn-ea"/>
                <a:cs typeface="+mn-cs"/>
              </a:rPr>
            </a:br>
            <a:r>
              <a:rPr lang="en-US" altLang="de-DE" sz="1100" kern="1200" dirty="0">
                <a:solidFill>
                  <a:schemeClr val="tx1"/>
                </a:solidFill>
                <a:latin typeface="Arial" charset="0"/>
                <a:ea typeface="+mn-ea"/>
                <a:cs typeface="+mn-cs"/>
              </a:rPr>
              <a:t>at medium speed.</a:t>
            </a:r>
          </a:p>
        </p:txBody>
      </p:sp>
      <p:sp>
        <p:nvSpPr>
          <p:cNvPr id="19" name="Rechteck 17"/>
          <p:cNvSpPr/>
          <p:nvPr userDrawn="1"/>
        </p:nvSpPr>
        <p:spPr>
          <a:xfrm>
            <a:off x="12528402" y="9147"/>
            <a:ext cx="2257175" cy="5628070"/>
          </a:xfrm>
          <a:prstGeom prst="rect">
            <a:avLst/>
          </a:prstGeom>
          <a:solidFill>
            <a:schemeClr val="bg1">
              <a:lumMod val="95000"/>
            </a:schemeClr>
          </a:solidFill>
        </p:spPr>
        <p:txBody>
          <a:bodyPr wrap="square" lIns="72000" tIns="36000" rIns="72000" bIns="36000">
            <a:spAutoFit/>
          </a:bodyPr>
          <a:lstStyle/>
          <a:p>
            <a:pPr defTabSz="0">
              <a:spcBef>
                <a:spcPts val="0"/>
              </a:spcBef>
              <a:spcAft>
                <a:spcPts val="600"/>
              </a:spcAft>
              <a:buClr>
                <a:srgbClr val="000000"/>
              </a:buClr>
            </a:pPr>
            <a:r>
              <a:rPr lang="en-US" altLang="de-DE" sz="1100" b="1" u="none" dirty="0">
                <a:solidFill>
                  <a:schemeClr val="accent6">
                    <a:lumMod val="75000"/>
                  </a:schemeClr>
                </a:solidFill>
              </a:rPr>
              <a:t>HANDLING NOTES</a:t>
            </a:r>
            <a:endParaRPr lang="en-US" altLang="de-DE" sz="1100" b="1" u="none" noProof="0" dirty="0"/>
          </a:p>
          <a:p>
            <a:pPr defTabSz="0">
              <a:spcBef>
                <a:spcPts val="0"/>
              </a:spcBef>
              <a:spcAft>
                <a:spcPts val="300"/>
              </a:spcAft>
              <a:buClr>
                <a:schemeClr val="accent6"/>
              </a:buClr>
              <a:tabLst>
                <a:tab pos="0" algn="l"/>
              </a:tabLst>
            </a:pPr>
            <a:r>
              <a:rPr lang="en-US" altLang="de-DE" sz="1100" b="1" u="sng" noProof="0" dirty="0"/>
              <a:t>TYPOGRAPHY</a:t>
            </a:r>
          </a:p>
          <a:p>
            <a:pPr marL="180000" indent="-180000" defTabSz="0">
              <a:spcBef>
                <a:spcPts val="300"/>
              </a:spcBef>
              <a:buClr>
                <a:schemeClr val="accent6"/>
              </a:buClr>
              <a:buFont typeface="Arial" panose="020B0604020202020204" pitchFamily="34" charset="0"/>
              <a:buChar char="●"/>
              <a:tabLst>
                <a:tab pos="0" algn="l"/>
              </a:tabLst>
            </a:pPr>
            <a:r>
              <a:rPr lang="en-US" altLang="de-DE" sz="1100" b="1" noProof="0" dirty="0"/>
              <a:t>TDK Blue</a:t>
            </a:r>
            <a:br>
              <a:rPr lang="en-US" altLang="de-DE" sz="1100" b="1" noProof="0" dirty="0"/>
            </a:br>
            <a:r>
              <a:rPr lang="en-US" altLang="de-DE" sz="1100" b="0" baseline="0" noProof="0" dirty="0"/>
              <a:t>RGB 0/70/173.</a:t>
            </a:r>
          </a:p>
          <a:p>
            <a:pPr marL="92075" indent="-92075" defTabSz="0">
              <a:spcBef>
                <a:spcPts val="300"/>
              </a:spcBef>
              <a:buClr>
                <a:schemeClr val="accent6"/>
              </a:buClr>
              <a:tabLst>
                <a:tab pos="0" algn="l"/>
              </a:tabLst>
            </a:pPr>
            <a:r>
              <a:rPr lang="en-US" altLang="de-DE" sz="1100" b="1" noProof="0" dirty="0"/>
              <a:t>Font and font sizes</a:t>
            </a:r>
          </a:p>
          <a:p>
            <a:pPr marL="180975" indent="-180975" defTabSz="0">
              <a:spcBef>
                <a:spcPts val="0"/>
              </a:spcBef>
              <a:buClr>
                <a:schemeClr val="accent6"/>
              </a:buClr>
              <a:buFont typeface="Arial" panose="020B0604020202020204" pitchFamily="34" charset="0"/>
              <a:buChar char="●"/>
              <a:tabLst>
                <a:tab pos="0" algn="l"/>
              </a:tabLst>
            </a:pPr>
            <a:r>
              <a:rPr lang="en-US" altLang="de-DE" sz="1100" noProof="0" dirty="0"/>
              <a:t>Font color black.</a:t>
            </a:r>
          </a:p>
          <a:p>
            <a:pPr marL="180975" indent="-180975" defTabSz="0">
              <a:spcBef>
                <a:spcPts val="0"/>
              </a:spcBef>
              <a:buClr>
                <a:schemeClr val="accent6"/>
              </a:buClr>
              <a:buFont typeface="Arial" panose="020B0604020202020204" pitchFamily="34" charset="0"/>
              <a:buChar char="●"/>
              <a:tabLst>
                <a:tab pos="0" algn="l"/>
              </a:tabLst>
            </a:pPr>
            <a:r>
              <a:rPr lang="en-US" altLang="de-DE" sz="1100" noProof="0" dirty="0"/>
              <a:t>Headline Arial bold,</a:t>
            </a:r>
            <a:r>
              <a:rPr lang="en-US" altLang="de-DE" sz="1100" baseline="0" noProof="0" dirty="0"/>
              <a:t> </a:t>
            </a:r>
            <a:br>
              <a:rPr lang="en-US" altLang="de-DE" sz="1100" baseline="0" noProof="0" dirty="0"/>
            </a:br>
            <a:r>
              <a:rPr lang="en-US" altLang="de-DE" sz="1100" baseline="0" noProof="0" dirty="0"/>
              <a:t>26 point, black.</a:t>
            </a:r>
            <a:endParaRPr lang="en-US" altLang="de-DE" sz="1100" noProof="0" dirty="0"/>
          </a:p>
          <a:p>
            <a:pPr marL="180975" indent="-180975" defTabSz="0">
              <a:spcBef>
                <a:spcPts val="0"/>
              </a:spcBef>
              <a:buClr>
                <a:schemeClr val="accent6"/>
              </a:buClr>
              <a:buFont typeface="Arial" panose="020B0604020202020204" pitchFamily="34" charset="0"/>
              <a:buChar char="●"/>
              <a:tabLst>
                <a:tab pos="0" algn="l"/>
              </a:tabLst>
            </a:pPr>
            <a:r>
              <a:rPr lang="en-US" altLang="de-DE" sz="1100" noProof="0" dirty="0"/>
              <a:t>Chart content</a:t>
            </a:r>
            <a:r>
              <a:rPr lang="en-US" altLang="de-DE" sz="1100" baseline="0" noProof="0" dirty="0"/>
              <a:t> </a:t>
            </a:r>
            <a:r>
              <a:rPr lang="en-US" altLang="de-DE" sz="1100" noProof="0" dirty="0"/>
              <a:t>Arial (Arial Narrow, if necessary), </a:t>
            </a:r>
            <a:br>
              <a:rPr lang="en-US" altLang="de-DE" sz="1100" noProof="0" dirty="0"/>
            </a:br>
            <a:r>
              <a:rPr lang="en-US" altLang="de-DE" sz="1100" noProof="0" dirty="0"/>
              <a:t>as a rule: 14 point, black.</a:t>
            </a:r>
          </a:p>
          <a:p>
            <a:pPr marL="180975" indent="-180975" defTabSz="0">
              <a:spcBef>
                <a:spcPts val="0"/>
              </a:spcBef>
              <a:buClr>
                <a:schemeClr val="accent6"/>
              </a:buClr>
              <a:buFont typeface="Arial" panose="020B0604020202020204" pitchFamily="34" charset="0"/>
              <a:buChar char="●"/>
              <a:tabLst>
                <a:tab pos="0" algn="l"/>
              </a:tabLst>
            </a:pPr>
            <a:r>
              <a:rPr lang="en-US" altLang="de-DE" sz="1100" noProof="0" dirty="0"/>
              <a:t>Captions Arial Narrow, </a:t>
            </a:r>
            <a:br>
              <a:rPr lang="en-US" altLang="de-DE" sz="1100" noProof="0" dirty="0"/>
            </a:br>
            <a:r>
              <a:rPr lang="en-US" altLang="de-DE" sz="1100" noProof="0" dirty="0"/>
              <a:t>as a rule: 12 point, black</a:t>
            </a:r>
            <a:r>
              <a:rPr lang="en-US" altLang="de-DE" sz="1100" baseline="0" noProof="0" dirty="0"/>
              <a:t>.</a:t>
            </a:r>
          </a:p>
          <a:p>
            <a:pPr marL="180975" indent="-180975" defTabSz="0">
              <a:spcBef>
                <a:spcPts val="0"/>
              </a:spcBef>
              <a:buClr>
                <a:schemeClr val="accent6"/>
              </a:buClr>
              <a:buFont typeface="Arial" panose="020B0604020202020204" pitchFamily="34" charset="0"/>
              <a:buChar char="●"/>
              <a:tabLst>
                <a:tab pos="0" algn="l"/>
              </a:tabLst>
            </a:pPr>
            <a:r>
              <a:rPr lang="en-US" altLang="de-DE" sz="1100" baseline="0" noProof="0" dirty="0"/>
              <a:t>Not more than 3 point </a:t>
            </a:r>
            <a:br>
              <a:rPr lang="en-US" altLang="de-DE" sz="1100" baseline="0" noProof="0" dirty="0"/>
            </a:br>
            <a:r>
              <a:rPr lang="en-US" altLang="de-DE" sz="1100" baseline="0" noProof="0" dirty="0"/>
              <a:t>sizes in one chart.</a:t>
            </a:r>
            <a:r>
              <a:rPr lang="en-US" altLang="de-DE" sz="1100" noProof="0" dirty="0"/>
              <a:t> </a:t>
            </a:r>
          </a:p>
          <a:p>
            <a:pPr marL="0" indent="0" defTabSz="0">
              <a:spcBef>
                <a:spcPts val="300"/>
              </a:spcBef>
              <a:buClr>
                <a:schemeClr val="accent6"/>
              </a:buClr>
              <a:tabLst>
                <a:tab pos="0" algn="l"/>
              </a:tabLst>
            </a:pPr>
            <a:r>
              <a:rPr lang="en-US" altLang="de-DE" sz="1100" b="1" noProof="0" dirty="0"/>
              <a:t>Enumerations</a:t>
            </a:r>
            <a:endParaRPr lang="en-US" altLang="de-DE" sz="1100" noProof="0" dirty="0"/>
          </a:p>
          <a:p>
            <a:pPr marL="180000" indent="-180000" defTabSz="0">
              <a:spcBef>
                <a:spcPts val="0"/>
              </a:spcBef>
              <a:buClr>
                <a:schemeClr val="accent6"/>
              </a:buClr>
              <a:buFont typeface="Arial" panose="020B0604020202020204" pitchFamily="34" charset="0"/>
              <a:buChar char="●"/>
              <a:tabLst>
                <a:tab pos="0" algn="l"/>
              </a:tabLst>
            </a:pPr>
            <a:r>
              <a:rPr lang="en-US" altLang="de-DE" sz="1100" noProof="0" dirty="0"/>
              <a:t>First</a:t>
            </a:r>
            <a:r>
              <a:rPr lang="en-US" altLang="de-DE" sz="1100" baseline="0" noProof="0" dirty="0"/>
              <a:t> level </a:t>
            </a:r>
            <a:r>
              <a:rPr lang="en-US" altLang="de-DE" sz="1100" baseline="0" noProof="0" dirty="0">
                <a:solidFill>
                  <a:schemeClr val="accent6"/>
                </a:solidFill>
                <a:latin typeface="Arial"/>
                <a:cs typeface="Arial"/>
              </a:rPr>
              <a:t>●</a:t>
            </a:r>
            <a:r>
              <a:rPr lang="en-US" altLang="de-DE" sz="1100" baseline="0" noProof="0" dirty="0">
                <a:latin typeface="Arial"/>
                <a:cs typeface="Arial"/>
              </a:rPr>
              <a:t> (</a:t>
            </a:r>
            <a:r>
              <a:rPr lang="en-US" altLang="de-DE" sz="1100" i="1" baseline="0" noProof="0" dirty="0">
                <a:latin typeface="Arial"/>
                <a:cs typeface="Arial"/>
              </a:rPr>
              <a:t>Normal Text</a:t>
            </a:r>
            <a:r>
              <a:rPr lang="en-US" altLang="de-DE" sz="1100" baseline="0" noProof="0" dirty="0">
                <a:latin typeface="Arial"/>
                <a:cs typeface="Arial"/>
              </a:rPr>
              <a:t>, symbol </a:t>
            </a:r>
            <a:r>
              <a:rPr lang="en-US" altLang="de-DE" sz="1100" i="1" baseline="0" noProof="0" dirty="0">
                <a:latin typeface="Arial"/>
                <a:cs typeface="Arial"/>
              </a:rPr>
              <a:t>Black Circle</a:t>
            </a:r>
            <a:r>
              <a:rPr lang="en-US" altLang="de-DE" sz="1100" baseline="0" noProof="0" dirty="0">
                <a:latin typeface="Arial"/>
                <a:cs typeface="Arial"/>
              </a:rPr>
              <a:t>) orange RGB 247/150/70 or in the font color (black).</a:t>
            </a:r>
          </a:p>
          <a:p>
            <a:pPr marL="180000" indent="-180000" defTabSz="0">
              <a:spcBef>
                <a:spcPts val="0"/>
              </a:spcBef>
              <a:buClr>
                <a:schemeClr val="accent6"/>
              </a:buClr>
              <a:buFont typeface="Arial" panose="020B0604020202020204" pitchFamily="34" charset="0"/>
              <a:buChar char="●"/>
              <a:tabLst>
                <a:tab pos="0" algn="l"/>
              </a:tabLst>
            </a:pPr>
            <a:r>
              <a:rPr lang="en-US" altLang="de-DE" sz="1100" baseline="0" noProof="0" dirty="0">
                <a:latin typeface="Arial"/>
                <a:cs typeface="Arial"/>
              </a:rPr>
              <a:t>Second level ¬ (</a:t>
            </a:r>
            <a:r>
              <a:rPr lang="en-US" altLang="de-DE" sz="1100" i="1" baseline="0" noProof="0" dirty="0">
                <a:latin typeface="Arial"/>
                <a:cs typeface="Arial"/>
              </a:rPr>
              <a:t>Normal Text</a:t>
            </a:r>
            <a:r>
              <a:rPr lang="en-US" altLang="de-DE" sz="1100" baseline="0" noProof="0" dirty="0">
                <a:latin typeface="Arial"/>
                <a:cs typeface="Arial"/>
              </a:rPr>
              <a:t>, symbol </a:t>
            </a:r>
            <a:r>
              <a:rPr lang="en-US" altLang="de-DE" sz="1100" i="1" baseline="0" noProof="0" dirty="0">
                <a:latin typeface="Arial"/>
                <a:cs typeface="Arial"/>
              </a:rPr>
              <a:t>Not Sign</a:t>
            </a:r>
            <a:r>
              <a:rPr lang="en-US" altLang="de-DE" sz="1100" baseline="0" noProof="0" dirty="0">
                <a:latin typeface="Arial"/>
                <a:cs typeface="Arial"/>
              </a:rPr>
              <a:t>) in black.</a:t>
            </a:r>
          </a:p>
          <a:p>
            <a:pPr marL="180000" indent="-180000" defTabSz="0">
              <a:spcBef>
                <a:spcPts val="0"/>
              </a:spcBef>
              <a:buClr>
                <a:schemeClr val="accent6"/>
              </a:buClr>
              <a:buFont typeface="Arial" panose="020B0604020202020204" pitchFamily="34" charset="0"/>
              <a:buChar char="●"/>
              <a:tabLst>
                <a:tab pos="0" algn="l"/>
              </a:tabLst>
            </a:pPr>
            <a:r>
              <a:rPr lang="en-US" altLang="de-DE" sz="1100" baseline="0" noProof="0" dirty="0">
                <a:latin typeface="Arial"/>
                <a:cs typeface="Arial"/>
              </a:rPr>
              <a:t>Third level ○ (</a:t>
            </a:r>
            <a:r>
              <a:rPr lang="en-US" altLang="de-DE" sz="1100" i="1" baseline="0" noProof="0" dirty="0">
                <a:latin typeface="Arial"/>
                <a:cs typeface="Arial"/>
              </a:rPr>
              <a:t>Normal Text</a:t>
            </a:r>
            <a:r>
              <a:rPr lang="en-US" altLang="de-DE" sz="1100" baseline="0" noProof="0" dirty="0">
                <a:latin typeface="Arial"/>
                <a:cs typeface="Arial"/>
              </a:rPr>
              <a:t>, symbol </a:t>
            </a:r>
            <a:r>
              <a:rPr lang="en-US" altLang="de-DE" sz="1100" i="1" baseline="0" noProof="0" dirty="0">
                <a:latin typeface="Arial"/>
                <a:cs typeface="Arial"/>
              </a:rPr>
              <a:t>White Circle</a:t>
            </a:r>
            <a:r>
              <a:rPr lang="en-US" altLang="de-DE" sz="1100" baseline="0" noProof="0" dirty="0">
                <a:latin typeface="Arial"/>
                <a:cs typeface="Arial"/>
              </a:rPr>
              <a:t>) in black.</a:t>
            </a:r>
          </a:p>
          <a:p>
            <a:pPr marL="180000" marR="0" indent="-180000" algn="l" defTabSz="0" rtl="0" eaLnBrk="0" fontAlgn="base" latinLnBrk="0" hangingPunct="0">
              <a:lnSpc>
                <a:spcPct val="100000"/>
              </a:lnSpc>
              <a:spcBef>
                <a:spcPts val="0"/>
              </a:spcBef>
              <a:spcAft>
                <a:spcPct val="0"/>
              </a:spcAft>
              <a:buClr>
                <a:schemeClr val="accent6"/>
              </a:buClr>
              <a:buSzTx/>
              <a:buFont typeface="Arial" panose="020B0604020202020204" pitchFamily="34" charset="0"/>
              <a:buChar char="●"/>
              <a:tabLst>
                <a:tab pos="0" algn="l"/>
              </a:tabLst>
              <a:defRPr/>
            </a:pPr>
            <a:r>
              <a:rPr lang="en-US" altLang="de-DE" sz="1100" noProof="0" dirty="0"/>
              <a:t>100% of the font size.</a:t>
            </a:r>
          </a:p>
          <a:p>
            <a:pPr marL="0" indent="0" defTabSz="0">
              <a:spcBef>
                <a:spcPts val="300"/>
              </a:spcBef>
              <a:buClrTx/>
              <a:buFontTx/>
              <a:buNone/>
            </a:pPr>
            <a:r>
              <a:rPr lang="en-US" altLang="de-DE" sz="1100" b="1" noProof="0" dirty="0"/>
              <a:t>Bottom line </a:t>
            </a:r>
            <a:r>
              <a:rPr lang="en-US" altLang="de-DE" sz="1100" b="0" noProof="0" dirty="0"/>
              <a:t>(Master)</a:t>
            </a:r>
          </a:p>
          <a:p>
            <a:pPr marL="0" indent="0" defTabSz="0">
              <a:spcBef>
                <a:spcPts val="0"/>
              </a:spcBef>
              <a:buClrTx/>
              <a:buFontTx/>
              <a:buNone/>
            </a:pPr>
            <a:r>
              <a:rPr lang="en-US" altLang="de-DE" sz="1100" noProof="0" dirty="0"/>
              <a:t>Don’t forget to fill in the presentation</a:t>
            </a:r>
            <a:r>
              <a:rPr lang="en-US" altLang="de-DE" sz="1100" baseline="0" noProof="0" dirty="0"/>
              <a:t> </a:t>
            </a:r>
            <a:r>
              <a:rPr lang="en-US" altLang="de-DE" sz="1100" noProof="0" dirty="0"/>
              <a:t>topic (left side) </a:t>
            </a:r>
          </a:p>
          <a:p>
            <a:pPr marL="0" indent="0" defTabSz="0">
              <a:spcBef>
                <a:spcPts val="0"/>
              </a:spcBef>
              <a:buClrTx/>
              <a:buFontTx/>
              <a:buNone/>
            </a:pPr>
            <a:r>
              <a:rPr lang="en-US" altLang="de-DE" sz="1100" noProof="0" dirty="0"/>
              <a:t>and the editors</a:t>
            </a:r>
            <a:r>
              <a:rPr lang="en-US" altLang="de-DE" sz="1100" baseline="0" noProof="0" dirty="0"/>
              <a:t> notes (right side).</a:t>
            </a:r>
          </a:p>
          <a:p>
            <a:pPr marL="0" indent="0" defTabSz="0">
              <a:spcBef>
                <a:spcPts val="300"/>
              </a:spcBef>
              <a:buClrTx/>
              <a:buFontTx/>
              <a:buNone/>
            </a:pPr>
            <a:r>
              <a:rPr lang="en-US" altLang="de-DE" sz="1100" b="1" baseline="0" noProof="0" dirty="0"/>
              <a:t>Colors</a:t>
            </a:r>
          </a:p>
          <a:p>
            <a:pPr marL="0" indent="0" defTabSz="0">
              <a:spcBef>
                <a:spcPts val="0"/>
              </a:spcBef>
              <a:buClrTx/>
              <a:buFontTx/>
              <a:buNone/>
            </a:pPr>
            <a:r>
              <a:rPr lang="en-US" altLang="de-DE" sz="1100" baseline="0" noProof="0" dirty="0"/>
              <a:t>Use the predefined design colors.</a:t>
            </a:r>
          </a:p>
        </p:txBody>
      </p:sp>
      <p:pic>
        <p:nvPicPr>
          <p:cNvPr id="20" name="図 19">
            <a:extLst>
              <a:ext uri="{FF2B5EF4-FFF2-40B4-BE49-F238E27FC236}">
                <a16:creationId xmlns:a16="http://schemas.microsoft.com/office/drawing/2014/main" id="{C6A25D6C-CAE6-9A49-B16D-445565F2B79B}"/>
              </a:ext>
            </a:extLst>
          </p:cNvPr>
          <p:cNvPicPr>
            <a:picLocks noChangeAspect="1"/>
          </p:cNvPicPr>
          <p:nvPr userDrawn="1"/>
        </p:nvPicPr>
        <p:blipFill>
          <a:blip r:embed="rId2"/>
          <a:stretch>
            <a:fillRect/>
          </a:stretch>
        </p:blipFill>
        <p:spPr>
          <a:xfrm>
            <a:off x="5962650" y="914400"/>
            <a:ext cx="5778500" cy="520700"/>
          </a:xfrm>
          <a:prstGeom prst="rect">
            <a:avLst/>
          </a:prstGeom>
        </p:spPr>
      </p:pic>
    </p:spTree>
    <p:extLst>
      <p:ext uri="{BB962C8B-B14F-4D97-AF65-F5344CB8AC3E}">
        <p14:creationId xmlns:p14="http://schemas.microsoft.com/office/powerpoint/2010/main" val="1508144183"/>
      </p:ext>
    </p:extLst>
  </p:cSld>
  <p:clrMapOvr>
    <a:masterClrMapping/>
  </p:clrMapOvr>
  <p:transition>
    <p:wipe dir="r"/>
  </p:transition>
  <p:extLst mod="1">
    <p:ext uri="{DCECCB84-F9BA-43D5-87BE-67443E8EF086}">
      <p15:sldGuideLst xmlns:p15="http://schemas.microsoft.com/office/powerpoint/2012/main">
        <p15:guide id="1" orient="horz" pos="867" userDrawn="1">
          <p15:clr>
            <a:srgbClr val="A4A3A4"/>
          </p15:clr>
        </p15:guide>
        <p15:guide id="2" orient="horz" pos="572"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s">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46088" y="208284"/>
            <a:ext cx="7662536" cy="800219"/>
          </a:xfrm>
          <a:prstGeom prst="rect">
            <a:avLst/>
          </a:prstGeom>
        </p:spPr>
        <p:txBody>
          <a:bodyPr vert="horz" wrap="square" lIns="0" tIns="0" rIns="0" bIns="0" anchor="b" anchorCtr="0">
            <a:spAutoFit/>
          </a:bodyPr>
          <a:lstStyle>
            <a:lvl1pPr>
              <a:lnSpc>
                <a:spcPct val="100000"/>
              </a:lnSpc>
              <a:defRPr/>
            </a:lvl1pPr>
          </a:lstStyle>
          <a:p>
            <a:r>
              <a:rPr lang="en-US" dirty="0"/>
              <a:t>Headline 2 (additional in case of second line)</a:t>
            </a:r>
            <a:br>
              <a:rPr lang="en-US" dirty="0"/>
            </a:br>
            <a:r>
              <a:rPr lang="en-US" dirty="0"/>
              <a:t>Headline 1 (in case of one line only)</a:t>
            </a:r>
            <a:endParaRPr lang="en-US" noProof="0" dirty="0"/>
          </a:p>
        </p:txBody>
      </p:sp>
      <p:sp>
        <p:nvSpPr>
          <p:cNvPr id="12" name="Textplatzhalter 11"/>
          <p:cNvSpPr>
            <a:spLocks noGrp="1"/>
          </p:cNvSpPr>
          <p:nvPr>
            <p:ph type="body" sz="quarter" idx="12" hasCustomPrompt="1"/>
          </p:nvPr>
        </p:nvSpPr>
        <p:spPr>
          <a:xfrm>
            <a:off x="446088" y="1276661"/>
            <a:ext cx="11306175" cy="5032064"/>
          </a:xfrm>
          <a:prstGeom prst="rect">
            <a:avLst/>
          </a:prstGeom>
        </p:spPr>
        <p:txBody>
          <a:bodyPr vert="horz" lIns="0" tIns="0" rIns="0" bIns="0"/>
          <a:lstStyle>
            <a:lvl1pPr>
              <a:defRPr sz="2000"/>
            </a:lvl1pPr>
            <a:lvl2pPr>
              <a:buClr>
                <a:schemeClr val="accent6">
                  <a:lumMod val="75000"/>
                </a:schemeClr>
              </a:buClr>
              <a:defRPr sz="2000"/>
            </a:lvl2pPr>
            <a:lvl3pPr marL="358775" indent="-179388">
              <a:buFont typeface="Arial" panose="020B0604020202020204" pitchFamily="34" charset="0"/>
              <a:buChar char="¬"/>
              <a:defRPr sz="2000"/>
            </a:lvl3pPr>
            <a:lvl4pPr>
              <a:defRPr sz="2000"/>
            </a:lvl4pPr>
            <a:lvl5pPr marL="712788" indent="-176213">
              <a:defRPr sz="1400"/>
            </a:lvl5pPr>
          </a:lstStyle>
          <a:p>
            <a:pPr marL="0" marR="0" lvl="0" indent="0" algn="l" defTabSz="863600" rtl="0" eaLnBrk="0" fontAlgn="base" latinLnBrk="0" hangingPunct="0">
              <a:lnSpc>
                <a:spcPct val="100000"/>
              </a:lnSpc>
              <a:spcBef>
                <a:spcPts val="0"/>
              </a:spcBef>
              <a:spcAft>
                <a:spcPct val="0"/>
              </a:spcAft>
              <a:buClr>
                <a:schemeClr val="accent1"/>
              </a:buClr>
              <a:buSzTx/>
              <a:buFont typeface="Symbol" pitchFamily="18" charset="2"/>
              <a:buNone/>
              <a:tabLst/>
              <a:defRPr/>
            </a:pPr>
            <a:r>
              <a:rPr lang="en-US" noProof="0" dirty="0"/>
              <a:t>Master text format</a:t>
            </a:r>
          </a:p>
          <a:p>
            <a:pPr lvl="1"/>
            <a:r>
              <a:rPr lang="en-US" noProof="0" dirty="0"/>
              <a:t>Second level</a:t>
            </a:r>
          </a:p>
          <a:p>
            <a:pPr lvl="2"/>
            <a:r>
              <a:rPr lang="en-US" noProof="0" dirty="0"/>
              <a:t>Third level</a:t>
            </a:r>
          </a:p>
          <a:p>
            <a:pPr lvl="3"/>
            <a:r>
              <a:rPr lang="en-US" noProof="0" dirty="0"/>
              <a:t>Fourth level</a:t>
            </a:r>
          </a:p>
        </p:txBody>
      </p:sp>
      <p:sp>
        <p:nvSpPr>
          <p:cNvPr id="4" name="Text Box 285"/>
          <p:cNvSpPr txBox="1">
            <a:spLocks noChangeArrowheads="1"/>
          </p:cNvSpPr>
          <p:nvPr userDrawn="1"/>
        </p:nvSpPr>
        <p:spPr bwMode="auto">
          <a:xfrm>
            <a:off x="7991802" y="-228283"/>
            <a:ext cx="246862"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5,60</a:t>
            </a:r>
          </a:p>
        </p:txBody>
      </p:sp>
    </p:spTree>
    <p:extLst>
      <p:ext uri="{BB962C8B-B14F-4D97-AF65-F5344CB8AC3E}">
        <p14:creationId xmlns:p14="http://schemas.microsoft.com/office/powerpoint/2010/main" val="355878992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Final Slide">
    <p:spTree>
      <p:nvGrpSpPr>
        <p:cNvPr id="1" name=""/>
        <p:cNvGrpSpPr/>
        <p:nvPr/>
      </p:nvGrpSpPr>
      <p:grpSpPr>
        <a:xfrm>
          <a:off x="0" y="0"/>
          <a:ext cx="0" cy="0"/>
          <a:chOff x="0" y="0"/>
          <a:chExt cx="0" cy="0"/>
        </a:xfrm>
      </p:grpSpPr>
      <p:sp>
        <p:nvSpPr>
          <p:cNvPr id="18" name="Text Box 272"/>
          <p:cNvSpPr txBox="1">
            <a:spLocks noChangeArrowheads="1"/>
          </p:cNvSpPr>
          <p:nvPr userDrawn="1"/>
        </p:nvSpPr>
        <p:spPr bwMode="auto">
          <a:xfrm>
            <a:off x="11643945" y="-220663"/>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de-DE" altLang="de-DE" sz="1000" dirty="0">
                <a:solidFill>
                  <a:schemeClr val="bg1"/>
                </a:solidFill>
              </a:rPr>
              <a:t>15,8</a:t>
            </a:r>
          </a:p>
        </p:txBody>
      </p:sp>
      <p:sp>
        <p:nvSpPr>
          <p:cNvPr id="19" name="Text Box 278"/>
          <p:cNvSpPr txBox="1">
            <a:spLocks noChangeArrowheads="1"/>
          </p:cNvSpPr>
          <p:nvPr userDrawn="1"/>
        </p:nvSpPr>
        <p:spPr bwMode="auto">
          <a:xfrm>
            <a:off x="5995362" y="6927851"/>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de-DE" altLang="de-DE" sz="1000" dirty="0">
                <a:solidFill>
                  <a:schemeClr val="bg1"/>
                </a:solidFill>
              </a:rPr>
              <a:t>0,00</a:t>
            </a:r>
          </a:p>
        </p:txBody>
      </p:sp>
      <p:sp>
        <p:nvSpPr>
          <p:cNvPr id="20" name="Text Box 279"/>
          <p:cNvSpPr txBox="1">
            <a:spLocks noChangeArrowheads="1"/>
          </p:cNvSpPr>
          <p:nvPr userDrawn="1"/>
        </p:nvSpPr>
        <p:spPr bwMode="auto">
          <a:xfrm>
            <a:off x="260448" y="6927851"/>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de-DE" altLang="de-DE" sz="1000" dirty="0">
                <a:solidFill>
                  <a:schemeClr val="bg1"/>
                </a:solidFill>
              </a:rPr>
              <a:t>15,8</a:t>
            </a:r>
          </a:p>
        </p:txBody>
      </p:sp>
      <p:sp>
        <p:nvSpPr>
          <p:cNvPr id="22" name="Text Box 281"/>
          <p:cNvSpPr txBox="1">
            <a:spLocks noChangeArrowheads="1"/>
          </p:cNvSpPr>
          <p:nvPr userDrawn="1"/>
        </p:nvSpPr>
        <p:spPr bwMode="auto">
          <a:xfrm>
            <a:off x="11643945" y="6927851"/>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de-DE" altLang="de-DE" sz="1000" dirty="0">
                <a:solidFill>
                  <a:schemeClr val="bg1"/>
                </a:solidFill>
              </a:rPr>
              <a:t>15,8</a:t>
            </a:r>
          </a:p>
        </p:txBody>
      </p:sp>
      <p:sp>
        <p:nvSpPr>
          <p:cNvPr id="23" name="Text Box 284"/>
          <p:cNvSpPr txBox="1">
            <a:spLocks noChangeArrowheads="1"/>
          </p:cNvSpPr>
          <p:nvPr userDrawn="1"/>
        </p:nvSpPr>
        <p:spPr bwMode="auto">
          <a:xfrm>
            <a:off x="260448" y="-220663"/>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de-DE" altLang="de-DE" sz="1000" dirty="0">
                <a:solidFill>
                  <a:schemeClr val="bg1"/>
                </a:solidFill>
              </a:rPr>
              <a:t>15,8</a:t>
            </a:r>
          </a:p>
        </p:txBody>
      </p:sp>
      <p:sp>
        <p:nvSpPr>
          <p:cNvPr id="24" name="Text Box 285"/>
          <p:cNvSpPr txBox="1">
            <a:spLocks noChangeArrowheads="1"/>
          </p:cNvSpPr>
          <p:nvPr userDrawn="1"/>
        </p:nvSpPr>
        <p:spPr bwMode="auto">
          <a:xfrm>
            <a:off x="5995362" y="-220663"/>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de-DE" altLang="de-DE" sz="1000" dirty="0">
                <a:solidFill>
                  <a:schemeClr val="bg1"/>
                </a:solidFill>
              </a:rPr>
              <a:t>0,00</a:t>
            </a:r>
          </a:p>
        </p:txBody>
      </p:sp>
      <p:sp>
        <p:nvSpPr>
          <p:cNvPr id="26" name="Text Box 286"/>
          <p:cNvSpPr txBox="1">
            <a:spLocks noChangeArrowheads="1"/>
          </p:cNvSpPr>
          <p:nvPr userDrawn="1"/>
        </p:nvSpPr>
        <p:spPr bwMode="auto">
          <a:xfrm>
            <a:off x="-258744" y="6245876"/>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de-DE" altLang="de-DE" sz="1000" dirty="0">
                <a:solidFill>
                  <a:schemeClr val="bg1"/>
                </a:solidFill>
              </a:rPr>
              <a:t>8,0</a:t>
            </a:r>
          </a:p>
        </p:txBody>
      </p:sp>
      <p:sp>
        <p:nvSpPr>
          <p:cNvPr id="29" name="Text Box 291"/>
          <p:cNvSpPr txBox="1">
            <a:spLocks noChangeArrowheads="1"/>
          </p:cNvSpPr>
          <p:nvPr userDrawn="1"/>
        </p:nvSpPr>
        <p:spPr bwMode="auto">
          <a:xfrm>
            <a:off x="-258744" y="1192213"/>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defRPr/>
            </a:pPr>
            <a:r>
              <a:rPr lang="de-DE" altLang="de-DE" sz="1000" dirty="0">
                <a:solidFill>
                  <a:schemeClr val="bg1"/>
                </a:solidFill>
              </a:rPr>
              <a:t>6,0</a:t>
            </a:r>
          </a:p>
        </p:txBody>
      </p:sp>
      <p:sp>
        <p:nvSpPr>
          <p:cNvPr id="33" name="Text Box 280"/>
          <p:cNvSpPr txBox="1">
            <a:spLocks noChangeArrowheads="1"/>
          </p:cNvSpPr>
          <p:nvPr userDrawn="1"/>
        </p:nvSpPr>
        <p:spPr bwMode="auto">
          <a:xfrm>
            <a:off x="-258744" y="454990"/>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defRPr/>
            </a:pPr>
            <a:r>
              <a:rPr lang="de-DE" altLang="de-DE" sz="1000" dirty="0">
                <a:solidFill>
                  <a:schemeClr val="bg1"/>
                </a:solidFill>
              </a:rPr>
              <a:t>8,0</a:t>
            </a:r>
          </a:p>
        </p:txBody>
      </p:sp>
      <p:sp>
        <p:nvSpPr>
          <p:cNvPr id="35" name="Text Box 286"/>
          <p:cNvSpPr txBox="1">
            <a:spLocks noChangeArrowheads="1"/>
          </p:cNvSpPr>
          <p:nvPr userDrawn="1"/>
        </p:nvSpPr>
        <p:spPr bwMode="auto">
          <a:xfrm>
            <a:off x="12275435" y="6245876"/>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de-DE" altLang="de-DE" sz="1000" dirty="0">
                <a:solidFill>
                  <a:schemeClr val="bg1"/>
                </a:solidFill>
              </a:rPr>
              <a:t>8,0</a:t>
            </a:r>
          </a:p>
        </p:txBody>
      </p:sp>
      <p:sp>
        <p:nvSpPr>
          <p:cNvPr id="36" name="Text Box 291"/>
          <p:cNvSpPr txBox="1">
            <a:spLocks noChangeArrowheads="1"/>
          </p:cNvSpPr>
          <p:nvPr userDrawn="1"/>
        </p:nvSpPr>
        <p:spPr bwMode="auto">
          <a:xfrm>
            <a:off x="12275435" y="1192213"/>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defRPr/>
            </a:pPr>
            <a:r>
              <a:rPr lang="de-DE" altLang="de-DE" sz="1000" dirty="0">
                <a:solidFill>
                  <a:schemeClr val="bg1"/>
                </a:solidFill>
              </a:rPr>
              <a:t>6,0</a:t>
            </a:r>
          </a:p>
        </p:txBody>
      </p:sp>
      <p:sp>
        <p:nvSpPr>
          <p:cNvPr id="37" name="Text Box 280"/>
          <p:cNvSpPr txBox="1">
            <a:spLocks noChangeArrowheads="1"/>
          </p:cNvSpPr>
          <p:nvPr userDrawn="1"/>
        </p:nvSpPr>
        <p:spPr bwMode="auto">
          <a:xfrm>
            <a:off x="12275435" y="454990"/>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defRPr/>
            </a:pPr>
            <a:r>
              <a:rPr lang="de-DE" altLang="de-DE" sz="1000" dirty="0">
                <a:solidFill>
                  <a:schemeClr val="bg1"/>
                </a:solidFill>
              </a:rPr>
              <a:t>8,0</a:t>
            </a:r>
          </a:p>
        </p:txBody>
      </p:sp>
      <p:pic>
        <p:nvPicPr>
          <p:cNvPr id="15" name="図 14">
            <a:extLst>
              <a:ext uri="{FF2B5EF4-FFF2-40B4-BE49-F238E27FC236}">
                <a16:creationId xmlns:a16="http://schemas.microsoft.com/office/drawing/2014/main" id="{B80CCC5F-488A-C44E-B87C-2F0BD363AEFE}"/>
              </a:ext>
            </a:extLst>
          </p:cNvPr>
          <p:cNvPicPr>
            <a:picLocks noChangeAspect="1"/>
          </p:cNvPicPr>
          <p:nvPr userDrawn="1"/>
        </p:nvPicPr>
        <p:blipFill>
          <a:blip r:embed="rId2"/>
          <a:stretch>
            <a:fillRect/>
          </a:stretch>
        </p:blipFill>
        <p:spPr>
          <a:xfrm>
            <a:off x="4869208" y="2909838"/>
            <a:ext cx="2501900" cy="520700"/>
          </a:xfrm>
          <a:prstGeom prst="rect">
            <a:avLst/>
          </a:prstGeom>
        </p:spPr>
      </p:pic>
    </p:spTree>
    <p:extLst>
      <p:ext uri="{BB962C8B-B14F-4D97-AF65-F5344CB8AC3E}">
        <p14:creationId xmlns:p14="http://schemas.microsoft.com/office/powerpoint/2010/main" val="334873053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本文">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691752" y="6730565"/>
            <a:ext cx="288150" cy="90000"/>
          </a:xfrm>
          <a:prstGeom prst="rect">
            <a:avLst/>
          </a:prstGeom>
        </p:spPr>
        <p:txBody>
          <a:bodyPr lIns="0" tIns="0" rIns="0" bIns="0" anchor="t" anchorCtr="1"/>
          <a:lstStyle>
            <a:lvl1pPr>
              <a:defRPr sz="700">
                <a:solidFill>
                  <a:srgbClr val="0045AD"/>
                </a:solidFill>
                <a:latin typeface="+mn-ea"/>
                <a:ea typeface="+mn-ea"/>
              </a:defRPr>
            </a:lvl1pPr>
          </a:lstStyle>
          <a:p>
            <a:fld id="{58BFFFBC-4A05-3B4B-B2F2-F1029A73B2ED}" type="slidenum">
              <a:rPr lang="en-US" altLang="ja-JP" smtClean="0"/>
              <a:pPr/>
              <a:t>‹#›</a:t>
            </a:fld>
            <a:endParaRPr lang="ja-JP" altLang="en-US" dirty="0"/>
          </a:p>
        </p:txBody>
      </p:sp>
    </p:spTree>
    <p:extLst>
      <p:ext uri="{BB962C8B-B14F-4D97-AF65-F5344CB8AC3E}">
        <p14:creationId xmlns:p14="http://schemas.microsoft.com/office/powerpoint/2010/main" val="252936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本文2">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691752" y="6730565"/>
            <a:ext cx="288150" cy="90000"/>
          </a:xfrm>
          <a:prstGeom prst="rect">
            <a:avLst/>
          </a:prstGeom>
        </p:spPr>
        <p:txBody>
          <a:bodyPr lIns="0" tIns="0" rIns="0" bIns="0" anchor="t" anchorCtr="1"/>
          <a:lstStyle>
            <a:lvl1pPr>
              <a:defRPr sz="700">
                <a:solidFill>
                  <a:srgbClr val="0045AD"/>
                </a:solidFill>
                <a:latin typeface="+mn-ea"/>
                <a:ea typeface="+mn-ea"/>
              </a:defRPr>
            </a:lvl1pPr>
          </a:lstStyle>
          <a:p>
            <a:fld id="{58BFFFBC-4A05-3B4B-B2F2-F1029A73B2ED}" type="slidenum">
              <a:rPr lang="en-US" altLang="ja-JP" smtClean="0"/>
              <a:pPr/>
              <a:t>‹#›</a:t>
            </a:fld>
            <a:endParaRPr lang="ja-JP" altLang="en-US" dirty="0"/>
          </a:p>
        </p:txBody>
      </p:sp>
    </p:spTree>
    <p:extLst>
      <p:ext uri="{BB962C8B-B14F-4D97-AF65-F5344CB8AC3E}">
        <p14:creationId xmlns:p14="http://schemas.microsoft.com/office/powerpoint/2010/main" val="165730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Text Box 244"/>
          <p:cNvSpPr txBox="1">
            <a:spLocks noChangeArrowheads="1"/>
          </p:cNvSpPr>
          <p:nvPr/>
        </p:nvSpPr>
        <p:spPr bwMode="auto">
          <a:xfrm>
            <a:off x="526385" y="6552620"/>
            <a:ext cx="840898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lnSpc>
                <a:spcPct val="100000"/>
              </a:lnSpc>
              <a:defRPr/>
            </a:pPr>
            <a:r>
              <a:rPr lang="en-US" altLang="ja-JP" sz="1000" b="0" noProof="0" dirty="0" smtClean="0">
                <a:solidFill>
                  <a:schemeClr val="tx1">
                    <a:lumMod val="50000"/>
                    <a:lumOff val="50000"/>
                  </a:schemeClr>
                </a:solidFill>
                <a:latin typeface="Arial" panose="020B0604020202020204" pitchFamily="34" charset="0"/>
                <a:cs typeface="Arial" panose="020B0604020202020204" pitchFamily="34" charset="0"/>
              </a:rPr>
              <a:t>Business</a:t>
            </a:r>
            <a:r>
              <a:rPr lang="en-US" altLang="ja-JP" sz="1000" b="0" baseline="0" noProof="0" dirty="0" smtClean="0">
                <a:solidFill>
                  <a:schemeClr val="tx1">
                    <a:lumMod val="50000"/>
                    <a:lumOff val="50000"/>
                  </a:schemeClr>
                </a:solidFill>
                <a:latin typeface="Arial" panose="020B0604020202020204" pitchFamily="34" charset="0"/>
                <a:cs typeface="Arial" panose="020B0604020202020204" pitchFamily="34" charset="0"/>
              </a:rPr>
              <a:t> </a:t>
            </a:r>
            <a:r>
              <a:rPr lang="en-US" altLang="ja-JP" sz="1000" b="0" baseline="0" noProof="0" dirty="0" smtClean="0">
                <a:solidFill>
                  <a:schemeClr val="tx1">
                    <a:lumMod val="50000"/>
                    <a:lumOff val="50000"/>
                  </a:schemeClr>
                </a:solidFill>
                <a:latin typeface="Arial" panose="020B0604020202020204" pitchFamily="34" charset="0"/>
                <a:cs typeface="Arial" panose="020B0604020202020204" pitchFamily="34" charset="0"/>
              </a:rPr>
              <a:t>Ethics</a:t>
            </a:r>
            <a:r>
              <a:rPr lang="en-US" altLang="ja-JP" sz="1000" b="0" noProof="0" dirty="0" smtClean="0">
                <a:solidFill>
                  <a:schemeClr val="tx1">
                    <a:lumMod val="50000"/>
                    <a:lumOff val="50000"/>
                  </a:schemeClr>
                </a:solidFill>
                <a:latin typeface="Arial" panose="020B0604020202020204" pitchFamily="34" charset="0"/>
                <a:cs typeface="Arial" panose="020B0604020202020204" pitchFamily="34" charset="0"/>
              </a:rPr>
              <a:t> </a:t>
            </a:r>
            <a:r>
              <a:rPr lang="en-US" altLang="ja-JP" sz="1000" b="0" noProof="0" dirty="0" smtClean="0">
                <a:solidFill>
                  <a:schemeClr val="tx1">
                    <a:lumMod val="50000"/>
                    <a:lumOff val="50000"/>
                  </a:schemeClr>
                </a:solidFill>
                <a:latin typeface="Arial" panose="020B0604020202020204" pitchFamily="34" charset="0"/>
                <a:cs typeface="Arial" panose="020B0604020202020204" pitchFamily="34" charset="0"/>
              </a:rPr>
              <a:t>2019</a:t>
            </a:r>
            <a:endParaRPr lang="en-US" altLang="de-DE" sz="1000" b="0" noProof="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30" name="Line 266"/>
          <p:cNvSpPr>
            <a:spLocks noChangeShapeType="1"/>
          </p:cNvSpPr>
          <p:nvPr/>
        </p:nvSpPr>
        <p:spPr bwMode="auto">
          <a:xfrm>
            <a:off x="446088" y="6415019"/>
            <a:ext cx="11306175" cy="0"/>
          </a:xfrm>
          <a:prstGeom prst="line">
            <a:avLst/>
          </a:prstGeom>
          <a:noFill/>
          <a:ln w="12700">
            <a:solidFill>
              <a:srgbClr val="0046A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dirty="0"/>
          </a:p>
        </p:txBody>
      </p:sp>
      <p:sp>
        <p:nvSpPr>
          <p:cNvPr id="1031" name="Text Box 272"/>
          <p:cNvSpPr txBox="1">
            <a:spLocks noChangeArrowheads="1"/>
          </p:cNvSpPr>
          <p:nvPr/>
        </p:nvSpPr>
        <p:spPr bwMode="auto">
          <a:xfrm>
            <a:off x="11643945" y="-220663"/>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15,8</a:t>
            </a:r>
          </a:p>
        </p:txBody>
      </p:sp>
      <p:sp>
        <p:nvSpPr>
          <p:cNvPr id="1032" name="Text Box 278"/>
          <p:cNvSpPr txBox="1">
            <a:spLocks noChangeArrowheads="1"/>
          </p:cNvSpPr>
          <p:nvPr/>
        </p:nvSpPr>
        <p:spPr bwMode="auto">
          <a:xfrm>
            <a:off x="5995362" y="6927851"/>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0,00</a:t>
            </a:r>
          </a:p>
        </p:txBody>
      </p:sp>
      <p:sp>
        <p:nvSpPr>
          <p:cNvPr id="1033" name="Text Box 279"/>
          <p:cNvSpPr txBox="1">
            <a:spLocks noChangeArrowheads="1"/>
          </p:cNvSpPr>
          <p:nvPr/>
        </p:nvSpPr>
        <p:spPr bwMode="auto">
          <a:xfrm>
            <a:off x="260448" y="6927851"/>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15,8</a:t>
            </a:r>
          </a:p>
        </p:txBody>
      </p:sp>
      <p:sp>
        <p:nvSpPr>
          <p:cNvPr id="1035" name="Text Box 281"/>
          <p:cNvSpPr txBox="1">
            <a:spLocks noChangeArrowheads="1"/>
          </p:cNvSpPr>
          <p:nvPr/>
        </p:nvSpPr>
        <p:spPr bwMode="auto">
          <a:xfrm>
            <a:off x="11643945" y="6927851"/>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15,8</a:t>
            </a:r>
          </a:p>
        </p:txBody>
      </p:sp>
      <p:sp>
        <p:nvSpPr>
          <p:cNvPr id="1036" name="Text Box 284"/>
          <p:cNvSpPr txBox="1">
            <a:spLocks noChangeArrowheads="1"/>
          </p:cNvSpPr>
          <p:nvPr/>
        </p:nvSpPr>
        <p:spPr bwMode="auto">
          <a:xfrm>
            <a:off x="260448" y="-220663"/>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15,8</a:t>
            </a:r>
          </a:p>
        </p:txBody>
      </p:sp>
      <p:sp>
        <p:nvSpPr>
          <p:cNvPr id="1037" name="Text Box 285"/>
          <p:cNvSpPr txBox="1">
            <a:spLocks noChangeArrowheads="1"/>
          </p:cNvSpPr>
          <p:nvPr/>
        </p:nvSpPr>
        <p:spPr bwMode="auto">
          <a:xfrm>
            <a:off x="5995362" y="-220663"/>
            <a:ext cx="249593"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0,00</a:t>
            </a:r>
          </a:p>
        </p:txBody>
      </p:sp>
      <p:sp>
        <p:nvSpPr>
          <p:cNvPr id="1038" name="Text Box 286"/>
          <p:cNvSpPr txBox="1">
            <a:spLocks noChangeArrowheads="1"/>
          </p:cNvSpPr>
          <p:nvPr/>
        </p:nvSpPr>
        <p:spPr bwMode="auto">
          <a:xfrm>
            <a:off x="-258744" y="6245876"/>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8,0</a:t>
            </a:r>
          </a:p>
        </p:txBody>
      </p:sp>
      <p:sp>
        <p:nvSpPr>
          <p:cNvPr id="1039" name="Text Box 291"/>
          <p:cNvSpPr txBox="1">
            <a:spLocks noChangeArrowheads="1"/>
          </p:cNvSpPr>
          <p:nvPr/>
        </p:nvSpPr>
        <p:spPr bwMode="auto">
          <a:xfrm>
            <a:off x="-258744" y="1192213"/>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defRPr/>
            </a:pPr>
            <a:r>
              <a:rPr lang="en-US" altLang="de-DE" sz="1000" dirty="0">
                <a:solidFill>
                  <a:schemeClr val="bg1"/>
                </a:solidFill>
              </a:rPr>
              <a:t>6,0</a:t>
            </a:r>
          </a:p>
        </p:txBody>
      </p:sp>
      <p:sp>
        <p:nvSpPr>
          <p:cNvPr id="21" name="Text Box 280"/>
          <p:cNvSpPr txBox="1">
            <a:spLocks noChangeArrowheads="1"/>
          </p:cNvSpPr>
          <p:nvPr/>
        </p:nvSpPr>
        <p:spPr bwMode="auto">
          <a:xfrm>
            <a:off x="-258744" y="462262"/>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defRPr/>
            </a:pPr>
            <a:r>
              <a:rPr lang="en-US" altLang="de-DE" sz="1000" dirty="0">
                <a:solidFill>
                  <a:schemeClr val="bg1"/>
                </a:solidFill>
              </a:rPr>
              <a:t>8,0</a:t>
            </a:r>
          </a:p>
        </p:txBody>
      </p:sp>
      <p:sp>
        <p:nvSpPr>
          <p:cNvPr id="23" name="Text Box 286"/>
          <p:cNvSpPr txBox="1">
            <a:spLocks noChangeArrowheads="1"/>
          </p:cNvSpPr>
          <p:nvPr/>
        </p:nvSpPr>
        <p:spPr bwMode="auto">
          <a:xfrm>
            <a:off x="12275435" y="6245876"/>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r>
              <a:rPr lang="en-US" altLang="de-DE" sz="1000" dirty="0">
                <a:solidFill>
                  <a:schemeClr val="bg1"/>
                </a:solidFill>
              </a:rPr>
              <a:t>8,0</a:t>
            </a:r>
          </a:p>
        </p:txBody>
      </p:sp>
      <p:sp>
        <p:nvSpPr>
          <p:cNvPr id="24" name="Text Box 291"/>
          <p:cNvSpPr txBox="1">
            <a:spLocks noChangeArrowheads="1"/>
          </p:cNvSpPr>
          <p:nvPr/>
        </p:nvSpPr>
        <p:spPr bwMode="auto">
          <a:xfrm>
            <a:off x="12275435" y="1192213"/>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defRPr/>
            </a:pPr>
            <a:r>
              <a:rPr lang="en-US" altLang="de-DE" sz="1000" dirty="0">
                <a:solidFill>
                  <a:schemeClr val="bg1"/>
                </a:solidFill>
              </a:rPr>
              <a:t>6,0</a:t>
            </a:r>
          </a:p>
        </p:txBody>
      </p:sp>
      <p:sp>
        <p:nvSpPr>
          <p:cNvPr id="25" name="Text Box 280"/>
          <p:cNvSpPr txBox="1">
            <a:spLocks noChangeArrowheads="1"/>
          </p:cNvSpPr>
          <p:nvPr/>
        </p:nvSpPr>
        <p:spPr bwMode="auto">
          <a:xfrm>
            <a:off x="12275435" y="462262"/>
            <a:ext cx="178271"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defRPr/>
            </a:pPr>
            <a:r>
              <a:rPr lang="en-US" altLang="de-DE" sz="1000" dirty="0">
                <a:solidFill>
                  <a:schemeClr val="bg1"/>
                </a:solidFill>
              </a:rPr>
              <a:t>8,0</a:t>
            </a:r>
          </a:p>
        </p:txBody>
      </p:sp>
      <p:pic>
        <p:nvPicPr>
          <p:cNvPr id="19" name="図 18">
            <a:extLst>
              <a:ext uri="{FF2B5EF4-FFF2-40B4-BE49-F238E27FC236}">
                <a16:creationId xmlns:a16="http://schemas.microsoft.com/office/drawing/2014/main" id="{AD816512-E35E-E14D-A332-9563C301C97A}"/>
              </a:ext>
            </a:extLst>
          </p:cNvPr>
          <p:cNvPicPr>
            <a:picLocks noChangeAspect="1"/>
          </p:cNvPicPr>
          <p:nvPr/>
        </p:nvPicPr>
        <p:blipFill>
          <a:blip r:embed="rId7"/>
          <a:stretch>
            <a:fillRect/>
          </a:stretch>
        </p:blipFill>
        <p:spPr>
          <a:xfrm>
            <a:off x="8858250" y="462262"/>
            <a:ext cx="2882900" cy="2540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2" r:id="rId2"/>
    <p:sldLayoutId id="2147483675" r:id="rId3"/>
    <p:sldLayoutId id="2147483676" r:id="rId4"/>
    <p:sldLayoutId id="2147483677" r:id="rId5"/>
  </p:sldLayoutIdLst>
  <p:transition>
    <p:wipe dir="r"/>
  </p:transition>
  <p:txStyles>
    <p:titleStyle>
      <a:lvl1pPr algn="l" defTabSz="717550" rtl="0" eaLnBrk="0" fontAlgn="base" hangingPunct="0">
        <a:lnSpc>
          <a:spcPct val="100000"/>
        </a:lnSpc>
        <a:spcBef>
          <a:spcPct val="0"/>
        </a:spcBef>
        <a:spcAft>
          <a:spcPct val="0"/>
        </a:spcAft>
        <a:defRPr sz="2600" b="1">
          <a:solidFill>
            <a:schemeClr val="tx1"/>
          </a:solidFill>
          <a:latin typeface="+mj-lt"/>
          <a:ea typeface="+mj-ea"/>
          <a:cs typeface="+mj-cs"/>
        </a:defRPr>
      </a:lvl1pPr>
      <a:lvl2pPr algn="l" defTabSz="717550" rtl="0" eaLnBrk="0" fontAlgn="base" hangingPunct="0">
        <a:lnSpc>
          <a:spcPct val="90000"/>
        </a:lnSpc>
        <a:spcBef>
          <a:spcPct val="0"/>
        </a:spcBef>
        <a:spcAft>
          <a:spcPct val="0"/>
        </a:spcAft>
        <a:defRPr sz="2600" b="1">
          <a:solidFill>
            <a:srgbClr val="000000"/>
          </a:solidFill>
          <a:latin typeface="Arial" charset="0"/>
        </a:defRPr>
      </a:lvl2pPr>
      <a:lvl3pPr algn="l" defTabSz="717550" rtl="0" eaLnBrk="0" fontAlgn="base" hangingPunct="0">
        <a:lnSpc>
          <a:spcPct val="90000"/>
        </a:lnSpc>
        <a:spcBef>
          <a:spcPct val="0"/>
        </a:spcBef>
        <a:spcAft>
          <a:spcPct val="0"/>
        </a:spcAft>
        <a:defRPr sz="2600" b="1">
          <a:solidFill>
            <a:srgbClr val="000000"/>
          </a:solidFill>
          <a:latin typeface="Arial" charset="0"/>
        </a:defRPr>
      </a:lvl3pPr>
      <a:lvl4pPr algn="l" defTabSz="717550" rtl="0" eaLnBrk="0" fontAlgn="base" hangingPunct="0">
        <a:lnSpc>
          <a:spcPct val="90000"/>
        </a:lnSpc>
        <a:spcBef>
          <a:spcPct val="0"/>
        </a:spcBef>
        <a:spcAft>
          <a:spcPct val="0"/>
        </a:spcAft>
        <a:defRPr sz="2600" b="1">
          <a:solidFill>
            <a:srgbClr val="000000"/>
          </a:solidFill>
          <a:latin typeface="Arial" charset="0"/>
        </a:defRPr>
      </a:lvl4pPr>
      <a:lvl5pPr algn="l" defTabSz="717550" rtl="0" eaLnBrk="0" fontAlgn="base" hangingPunct="0">
        <a:lnSpc>
          <a:spcPct val="90000"/>
        </a:lnSpc>
        <a:spcBef>
          <a:spcPct val="0"/>
        </a:spcBef>
        <a:spcAft>
          <a:spcPct val="0"/>
        </a:spcAft>
        <a:defRPr sz="2600" b="1">
          <a:solidFill>
            <a:srgbClr val="000000"/>
          </a:solidFill>
          <a:latin typeface="Arial" charset="0"/>
        </a:defRPr>
      </a:lvl5pPr>
      <a:lvl6pPr marL="457200" algn="l" defTabSz="717550" rtl="0" fontAlgn="base">
        <a:lnSpc>
          <a:spcPct val="90000"/>
        </a:lnSpc>
        <a:spcBef>
          <a:spcPct val="0"/>
        </a:spcBef>
        <a:spcAft>
          <a:spcPct val="0"/>
        </a:spcAft>
        <a:defRPr sz="2600" b="1">
          <a:solidFill>
            <a:srgbClr val="000000"/>
          </a:solidFill>
          <a:latin typeface="Arial" charset="0"/>
        </a:defRPr>
      </a:lvl6pPr>
      <a:lvl7pPr marL="914400" algn="l" defTabSz="717550" rtl="0" fontAlgn="base">
        <a:lnSpc>
          <a:spcPct val="90000"/>
        </a:lnSpc>
        <a:spcBef>
          <a:spcPct val="0"/>
        </a:spcBef>
        <a:spcAft>
          <a:spcPct val="0"/>
        </a:spcAft>
        <a:defRPr sz="2600" b="1">
          <a:solidFill>
            <a:srgbClr val="000000"/>
          </a:solidFill>
          <a:latin typeface="Arial" charset="0"/>
        </a:defRPr>
      </a:lvl7pPr>
      <a:lvl8pPr marL="1371600" algn="l" defTabSz="717550" rtl="0" fontAlgn="base">
        <a:lnSpc>
          <a:spcPct val="90000"/>
        </a:lnSpc>
        <a:spcBef>
          <a:spcPct val="0"/>
        </a:spcBef>
        <a:spcAft>
          <a:spcPct val="0"/>
        </a:spcAft>
        <a:defRPr sz="2600" b="1">
          <a:solidFill>
            <a:srgbClr val="000000"/>
          </a:solidFill>
          <a:latin typeface="Arial" charset="0"/>
        </a:defRPr>
      </a:lvl8pPr>
      <a:lvl9pPr marL="1828800" algn="l" defTabSz="717550" rtl="0" fontAlgn="base">
        <a:lnSpc>
          <a:spcPct val="90000"/>
        </a:lnSpc>
        <a:spcBef>
          <a:spcPct val="0"/>
        </a:spcBef>
        <a:spcAft>
          <a:spcPct val="0"/>
        </a:spcAft>
        <a:defRPr sz="2600" b="1">
          <a:solidFill>
            <a:srgbClr val="000000"/>
          </a:solidFill>
          <a:latin typeface="Arial" charset="0"/>
        </a:defRPr>
      </a:lvl9pPr>
    </p:titleStyle>
    <p:bodyStyle>
      <a:lvl1pPr algn="l" defTabSz="863600" rtl="0" eaLnBrk="0" fontAlgn="base" hangingPunct="0">
        <a:spcBef>
          <a:spcPts val="0"/>
        </a:spcBef>
        <a:spcAft>
          <a:spcPct val="0"/>
        </a:spcAft>
        <a:buClr>
          <a:schemeClr val="accent1"/>
        </a:buClr>
        <a:buFont typeface="Symbol" pitchFamily="18" charset="2"/>
        <a:defRPr sz="1600">
          <a:solidFill>
            <a:srgbClr val="000000"/>
          </a:solidFill>
          <a:latin typeface="+mn-lt"/>
          <a:ea typeface="+mn-ea"/>
          <a:cs typeface="+mn-cs"/>
        </a:defRPr>
      </a:lvl1pPr>
      <a:lvl2pPr marL="180975" indent="-179388" algn="l" defTabSz="863600" rtl="0" eaLnBrk="0" fontAlgn="base" hangingPunct="0">
        <a:spcBef>
          <a:spcPts val="0"/>
        </a:spcBef>
        <a:spcAft>
          <a:spcPct val="0"/>
        </a:spcAft>
        <a:buClr>
          <a:schemeClr val="accent6"/>
        </a:buClr>
        <a:buFont typeface="Arial" panose="020B0604020202020204" pitchFamily="34" charset="0"/>
        <a:buChar char="●"/>
        <a:defRPr sz="1600">
          <a:solidFill>
            <a:schemeClr val="tx1"/>
          </a:solidFill>
          <a:latin typeface="+mn-lt"/>
        </a:defRPr>
      </a:lvl2pPr>
      <a:lvl3pPr marL="360000" indent="-180000" algn="l" defTabSz="863600" rtl="0" eaLnBrk="0" fontAlgn="base" hangingPunct="0">
        <a:spcBef>
          <a:spcPts val="0"/>
        </a:spcBef>
        <a:spcAft>
          <a:spcPct val="0"/>
        </a:spcAft>
        <a:buClr>
          <a:schemeClr val="tx1"/>
        </a:buClr>
        <a:buFont typeface="Symbol" pitchFamily="18" charset="2"/>
        <a:buChar char="Ø"/>
        <a:defRPr sz="1600">
          <a:solidFill>
            <a:schemeClr val="tx1"/>
          </a:solidFill>
          <a:latin typeface="+mn-lt"/>
        </a:defRPr>
      </a:lvl3pPr>
      <a:lvl4pPr marL="540000" indent="-180000" algn="l" defTabSz="863600" rtl="0" eaLnBrk="0" fontAlgn="base" hangingPunct="0">
        <a:spcBef>
          <a:spcPts val="0"/>
        </a:spcBef>
        <a:spcAft>
          <a:spcPct val="0"/>
        </a:spcAft>
        <a:buClr>
          <a:schemeClr val="tx1"/>
        </a:buClr>
        <a:buFont typeface="Arial" panose="020B0604020202020204" pitchFamily="34" charset="0"/>
        <a:buChar char="○"/>
        <a:defRPr sz="1600">
          <a:solidFill>
            <a:schemeClr val="tx1"/>
          </a:solidFill>
          <a:latin typeface="+mn-lt"/>
        </a:defRPr>
      </a:lvl4pPr>
      <a:lvl5pPr marL="2706688" indent="-268288" algn="l" defTabSz="863600" rtl="0" eaLnBrk="0" fontAlgn="base" hangingPunct="0">
        <a:spcBef>
          <a:spcPct val="20000"/>
        </a:spcBef>
        <a:spcAft>
          <a:spcPct val="0"/>
        </a:spcAft>
        <a:buClr>
          <a:schemeClr val="bg2"/>
        </a:buClr>
        <a:buSzPct val="90000"/>
        <a:buFont typeface="Wingdings" pitchFamily="2" charset="2"/>
        <a:buChar char="n"/>
        <a:defRPr sz="1600">
          <a:solidFill>
            <a:schemeClr val="tx1"/>
          </a:solidFill>
          <a:latin typeface="+mn-lt"/>
        </a:defRPr>
      </a:lvl5pPr>
      <a:lvl6pPr marL="3163888" indent="-268288" algn="l" defTabSz="863600" rtl="0" fontAlgn="base">
        <a:spcBef>
          <a:spcPct val="20000"/>
        </a:spcBef>
        <a:spcAft>
          <a:spcPct val="0"/>
        </a:spcAft>
        <a:buClr>
          <a:schemeClr val="bg2"/>
        </a:buClr>
        <a:buSzPct val="90000"/>
        <a:buFont typeface="Wingdings" pitchFamily="2" charset="2"/>
        <a:buChar char="n"/>
        <a:defRPr sz="1600">
          <a:solidFill>
            <a:schemeClr val="tx1"/>
          </a:solidFill>
          <a:latin typeface="+mn-lt"/>
        </a:defRPr>
      </a:lvl6pPr>
      <a:lvl7pPr marL="3621088" indent="-268288" algn="l" defTabSz="863600" rtl="0" fontAlgn="base">
        <a:spcBef>
          <a:spcPct val="20000"/>
        </a:spcBef>
        <a:spcAft>
          <a:spcPct val="0"/>
        </a:spcAft>
        <a:buClr>
          <a:schemeClr val="bg2"/>
        </a:buClr>
        <a:buSzPct val="90000"/>
        <a:buFont typeface="Wingdings" pitchFamily="2" charset="2"/>
        <a:buChar char="n"/>
        <a:defRPr sz="1600">
          <a:solidFill>
            <a:schemeClr val="tx1"/>
          </a:solidFill>
          <a:latin typeface="+mn-lt"/>
        </a:defRPr>
      </a:lvl7pPr>
      <a:lvl8pPr marL="4078288" indent="-268288" algn="l" defTabSz="863600" rtl="0" fontAlgn="base">
        <a:spcBef>
          <a:spcPct val="20000"/>
        </a:spcBef>
        <a:spcAft>
          <a:spcPct val="0"/>
        </a:spcAft>
        <a:buClr>
          <a:schemeClr val="bg2"/>
        </a:buClr>
        <a:buSzPct val="90000"/>
        <a:buFont typeface="Wingdings" pitchFamily="2" charset="2"/>
        <a:buChar char="n"/>
        <a:defRPr sz="1600">
          <a:solidFill>
            <a:schemeClr val="tx1"/>
          </a:solidFill>
          <a:latin typeface="+mn-lt"/>
        </a:defRPr>
      </a:lvl8pPr>
      <a:lvl9pPr marL="4535488" indent="-268288" algn="l" defTabSz="863600" rtl="0" fontAlgn="base">
        <a:spcBef>
          <a:spcPct val="20000"/>
        </a:spcBef>
        <a:spcAft>
          <a:spcPct val="0"/>
        </a:spcAft>
        <a:buClr>
          <a:schemeClr val="bg2"/>
        </a:buClr>
        <a:buSzPct val="90000"/>
        <a:buFont typeface="Wingdings" pitchFamily="2" charset="2"/>
        <a:buChar char="n"/>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03" userDrawn="1">
          <p15:clr>
            <a:srgbClr val="A4A3A4"/>
          </p15:clr>
        </p15:guide>
        <p15:guide id="2" pos="281" userDrawn="1">
          <p15:clr>
            <a:srgbClr val="A4A3A4"/>
          </p15:clr>
        </p15:guide>
        <p15:guide id="3" orient="horz" pos="436" userDrawn="1">
          <p15:clr>
            <a:srgbClr val="A4A3A4"/>
          </p15:clr>
        </p15:guide>
        <p15:guide id="4" orient="horz" pos="4042" userDrawn="1">
          <p15:clr>
            <a:srgbClr val="A4A3A4"/>
          </p15:clr>
        </p15:guide>
        <p15:guide id="5" orient="horz" pos="278"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jp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9.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1528455" y="2498725"/>
            <a:ext cx="9909608" cy="1325929"/>
          </a:xfrm>
        </p:spPr>
        <p:txBody>
          <a:bodyPr/>
          <a:lstStyle/>
          <a:p>
            <a:r>
              <a:rPr kumimoji="1" lang="hu-HU" altLang="ja-JP" sz="4400" dirty="0" smtClean="0"/>
              <a:t>Üzleti </a:t>
            </a:r>
            <a:r>
              <a:rPr kumimoji="1" lang="hu-HU" altLang="ja-JP" sz="4400" dirty="0" smtClean="0"/>
              <a:t>etika</a:t>
            </a:r>
            <a:endParaRPr kumimoji="1" lang="ja-JP" altLang="en-US" sz="4400" dirty="0"/>
          </a:p>
        </p:txBody>
      </p:sp>
      <p:sp>
        <p:nvSpPr>
          <p:cNvPr id="4" name="Textplatzhalter 50"/>
          <p:cNvSpPr txBox="1">
            <a:spLocks/>
          </p:cNvSpPr>
          <p:nvPr/>
        </p:nvSpPr>
        <p:spPr>
          <a:xfrm>
            <a:off x="8288826" y="5144367"/>
            <a:ext cx="3463637" cy="1268533"/>
          </a:xfrm>
          <a:prstGeom prst="rect">
            <a:avLst/>
          </a:prstGeom>
        </p:spPr>
        <p:txBody>
          <a:bodyPr vert="horz" lIns="0" tIns="0" rIns="0" bIns="0" anchor="b" anchorCtr="0"/>
          <a:lstStyle>
            <a:lvl1pPr algn="l" defTabSz="863600" rtl="0" eaLnBrk="0" fontAlgn="base" hangingPunct="0">
              <a:spcBef>
                <a:spcPts val="0"/>
              </a:spcBef>
              <a:spcAft>
                <a:spcPct val="0"/>
              </a:spcAft>
              <a:buClr>
                <a:schemeClr val="accent1"/>
              </a:buClr>
              <a:buFont typeface="Symbol" pitchFamily="18" charset="2"/>
              <a:defRPr sz="1600">
                <a:solidFill>
                  <a:srgbClr val="000000"/>
                </a:solidFill>
                <a:latin typeface="+mn-lt"/>
                <a:ea typeface="+mn-ea"/>
                <a:cs typeface="+mn-cs"/>
              </a:defRPr>
            </a:lvl1pPr>
            <a:lvl2pPr marL="180975" indent="-179388" algn="l" defTabSz="863600" rtl="0" eaLnBrk="0" fontAlgn="base" hangingPunct="0">
              <a:spcBef>
                <a:spcPts val="0"/>
              </a:spcBef>
              <a:spcAft>
                <a:spcPct val="0"/>
              </a:spcAft>
              <a:buClr>
                <a:schemeClr val="accent6"/>
              </a:buClr>
              <a:buFont typeface="Arial" panose="020B0604020202020204" pitchFamily="34" charset="0"/>
              <a:buChar char="●"/>
              <a:defRPr sz="1600">
                <a:solidFill>
                  <a:schemeClr val="tx1"/>
                </a:solidFill>
                <a:latin typeface="+mn-lt"/>
              </a:defRPr>
            </a:lvl2pPr>
            <a:lvl3pPr marL="360000" indent="-180000" algn="l" defTabSz="863600" rtl="0" eaLnBrk="0" fontAlgn="base" hangingPunct="0">
              <a:spcBef>
                <a:spcPts val="0"/>
              </a:spcBef>
              <a:spcAft>
                <a:spcPct val="0"/>
              </a:spcAft>
              <a:buClr>
                <a:schemeClr val="tx1"/>
              </a:buClr>
              <a:buFont typeface="Symbol" pitchFamily="18" charset="2"/>
              <a:buChar char="Ø"/>
              <a:defRPr sz="1600">
                <a:solidFill>
                  <a:schemeClr val="tx1"/>
                </a:solidFill>
                <a:latin typeface="+mn-lt"/>
              </a:defRPr>
            </a:lvl3pPr>
            <a:lvl4pPr marL="540000" indent="-180000" algn="l" defTabSz="863600" rtl="0" eaLnBrk="0" fontAlgn="base" hangingPunct="0">
              <a:spcBef>
                <a:spcPts val="0"/>
              </a:spcBef>
              <a:spcAft>
                <a:spcPct val="0"/>
              </a:spcAft>
              <a:buClr>
                <a:schemeClr val="tx1"/>
              </a:buClr>
              <a:buFont typeface="Arial" panose="020B0604020202020204" pitchFamily="34" charset="0"/>
              <a:buChar char="○"/>
              <a:defRPr sz="1600">
                <a:solidFill>
                  <a:schemeClr val="tx1"/>
                </a:solidFill>
                <a:latin typeface="+mn-lt"/>
              </a:defRPr>
            </a:lvl4pPr>
            <a:lvl5pPr marL="2706688" indent="-268288" algn="l" defTabSz="863600" rtl="0" eaLnBrk="0" fontAlgn="base" hangingPunct="0">
              <a:spcBef>
                <a:spcPct val="20000"/>
              </a:spcBef>
              <a:spcAft>
                <a:spcPct val="0"/>
              </a:spcAft>
              <a:buClr>
                <a:schemeClr val="bg2"/>
              </a:buClr>
              <a:buSzPct val="90000"/>
              <a:buFont typeface="Wingdings" pitchFamily="2" charset="2"/>
              <a:buChar char="n"/>
              <a:defRPr sz="1600">
                <a:solidFill>
                  <a:schemeClr val="tx1"/>
                </a:solidFill>
                <a:latin typeface="+mn-lt"/>
              </a:defRPr>
            </a:lvl5pPr>
            <a:lvl6pPr marL="3163888" indent="-268288" algn="l" defTabSz="863600" rtl="0" fontAlgn="base">
              <a:spcBef>
                <a:spcPct val="20000"/>
              </a:spcBef>
              <a:spcAft>
                <a:spcPct val="0"/>
              </a:spcAft>
              <a:buClr>
                <a:schemeClr val="bg2"/>
              </a:buClr>
              <a:buSzPct val="90000"/>
              <a:buFont typeface="Wingdings" pitchFamily="2" charset="2"/>
              <a:buChar char="n"/>
              <a:defRPr sz="1600">
                <a:solidFill>
                  <a:schemeClr val="tx1"/>
                </a:solidFill>
                <a:latin typeface="+mn-lt"/>
              </a:defRPr>
            </a:lvl6pPr>
            <a:lvl7pPr marL="3621088" indent="-268288" algn="l" defTabSz="863600" rtl="0" fontAlgn="base">
              <a:spcBef>
                <a:spcPct val="20000"/>
              </a:spcBef>
              <a:spcAft>
                <a:spcPct val="0"/>
              </a:spcAft>
              <a:buClr>
                <a:schemeClr val="bg2"/>
              </a:buClr>
              <a:buSzPct val="90000"/>
              <a:buFont typeface="Wingdings" pitchFamily="2" charset="2"/>
              <a:buChar char="n"/>
              <a:defRPr sz="1600">
                <a:solidFill>
                  <a:schemeClr val="tx1"/>
                </a:solidFill>
                <a:latin typeface="+mn-lt"/>
              </a:defRPr>
            </a:lvl7pPr>
            <a:lvl8pPr marL="4078288" indent="-268288" algn="l" defTabSz="863600" rtl="0" fontAlgn="base">
              <a:spcBef>
                <a:spcPct val="20000"/>
              </a:spcBef>
              <a:spcAft>
                <a:spcPct val="0"/>
              </a:spcAft>
              <a:buClr>
                <a:schemeClr val="bg2"/>
              </a:buClr>
              <a:buSzPct val="90000"/>
              <a:buFont typeface="Wingdings" pitchFamily="2" charset="2"/>
              <a:buChar char="n"/>
              <a:defRPr sz="1600">
                <a:solidFill>
                  <a:schemeClr val="tx1"/>
                </a:solidFill>
                <a:latin typeface="+mn-lt"/>
              </a:defRPr>
            </a:lvl8pPr>
            <a:lvl9pPr marL="4535488" indent="-268288" algn="l" defTabSz="863600" rtl="0" fontAlgn="base">
              <a:spcBef>
                <a:spcPct val="20000"/>
              </a:spcBef>
              <a:spcAft>
                <a:spcPct val="0"/>
              </a:spcAft>
              <a:buClr>
                <a:schemeClr val="bg2"/>
              </a:buClr>
              <a:buSzPct val="90000"/>
              <a:buFont typeface="Wingdings" pitchFamily="2" charset="2"/>
              <a:buChar char="n"/>
              <a:defRPr sz="1600">
                <a:solidFill>
                  <a:schemeClr val="tx1"/>
                </a:solidFill>
                <a:latin typeface="+mn-lt"/>
              </a:defRPr>
            </a:lvl9pPr>
          </a:lstStyle>
          <a:p>
            <a:pPr algn="r">
              <a:tabLst>
                <a:tab pos="3314700" algn="l"/>
                <a:tab pos="3857625" algn="l"/>
                <a:tab pos="4572000" algn="l"/>
              </a:tabLst>
            </a:pPr>
            <a:r>
              <a:rPr lang="hu-HU" altLang="ja-JP" sz="1200" kern="0" smtClean="0"/>
              <a:t>Üzleti Etikai Bizottság</a:t>
            </a:r>
            <a:endParaRPr lang="en-US" altLang="ja-JP" sz="1200" kern="0" dirty="0"/>
          </a:p>
          <a:p>
            <a:pPr algn="r">
              <a:tabLst>
                <a:tab pos="3314700" algn="l"/>
                <a:tab pos="3857625" algn="l"/>
                <a:tab pos="4572000" algn="l"/>
              </a:tabLst>
            </a:pPr>
            <a:r>
              <a:rPr lang="en-US" altLang="de-DE" sz="1200" kern="0" smtClean="0"/>
              <a:t>2019</a:t>
            </a:r>
            <a:r>
              <a:rPr lang="hu-HU" altLang="de-DE" sz="1200" kern="0" smtClean="0"/>
              <a:t>. október </a:t>
            </a:r>
            <a:endParaRPr lang="en-US" altLang="de-DE" sz="1200" kern="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35024" cy="6858000"/>
          </a:xfrm>
          <a:prstGeom prst="rect">
            <a:avLst/>
          </a:prstGeom>
        </p:spPr>
      </p:pic>
    </p:spTree>
    <p:extLst>
      <p:ext uri="{BB962C8B-B14F-4D97-AF65-F5344CB8AC3E}">
        <p14:creationId xmlns:p14="http://schemas.microsoft.com/office/powerpoint/2010/main" val="225824920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5799" y="1013349"/>
            <a:ext cx="10932459" cy="5355312"/>
          </a:xfrm>
          <a:prstGeom prst="rect">
            <a:avLst/>
          </a:prstGeom>
          <a:noFill/>
        </p:spPr>
        <p:txBody>
          <a:bodyPr wrap="square" rtlCol="0">
            <a:spAutoFit/>
          </a:bodyPr>
          <a:lstStyle/>
          <a:p>
            <a:pPr algn="just"/>
            <a:r>
              <a:rPr kumimoji="1" lang="ja-JP" altLang="en-US" sz="2000" b="1" dirty="0" smtClean="0">
                <a:solidFill>
                  <a:srgbClr val="002060"/>
                </a:solidFill>
                <a:latin typeface="+mn-lt"/>
              </a:rPr>
              <a:t>＜</a:t>
            </a:r>
            <a:r>
              <a:rPr kumimoji="1" lang="en-US" altLang="ja-JP" sz="2000" b="1" dirty="0" smtClean="0">
                <a:solidFill>
                  <a:srgbClr val="002060"/>
                </a:solidFill>
                <a:latin typeface="+mn-lt"/>
              </a:rPr>
              <a:t>1</a:t>
            </a:r>
            <a:r>
              <a:rPr kumimoji="1" lang="hu-HU" altLang="ja-JP" sz="2000" b="1" dirty="0" smtClean="0">
                <a:solidFill>
                  <a:srgbClr val="002060"/>
                </a:solidFill>
                <a:latin typeface="+mn-lt"/>
              </a:rPr>
              <a:t>. eset</a:t>
            </a:r>
            <a:r>
              <a:rPr kumimoji="1" lang="ja-JP" altLang="en-US" sz="2000" b="1" dirty="0" smtClean="0">
                <a:solidFill>
                  <a:srgbClr val="002060"/>
                </a:solidFill>
                <a:latin typeface="+mn-lt"/>
              </a:rPr>
              <a:t>＞</a:t>
            </a:r>
            <a:endParaRPr kumimoji="1" lang="hu-HU" altLang="ja-JP" sz="2000" b="1" dirty="0" smtClean="0">
              <a:solidFill>
                <a:srgbClr val="002060"/>
              </a:solidFill>
              <a:latin typeface="+mn-lt"/>
            </a:endParaRPr>
          </a:p>
          <a:p>
            <a:pPr algn="just"/>
            <a:endParaRPr kumimoji="1" lang="en-US" altLang="ja-JP" b="1" dirty="0" smtClean="0">
              <a:solidFill>
                <a:srgbClr val="002060"/>
              </a:solidFill>
              <a:latin typeface="+mn-lt"/>
            </a:endParaRPr>
          </a:p>
          <a:p>
            <a:pPr algn="just"/>
            <a:r>
              <a:rPr kumimoji="1" lang="en-US" altLang="ja-JP" sz="1800" b="1" dirty="0" smtClean="0">
                <a:latin typeface="+mn-lt"/>
              </a:rPr>
              <a:t>2.1.2</a:t>
            </a:r>
            <a:r>
              <a:rPr kumimoji="1" lang="hu-HU" altLang="ja-JP" sz="1800" b="1" dirty="0">
                <a:latin typeface="+mn-lt"/>
              </a:rPr>
              <a:t> Szilárd alapokon nyugvó, jó kapcsolatok fenntartása a vevőkkel, beszállítókkal és egyéb üzleti partnerekkel</a:t>
            </a:r>
            <a:endParaRPr kumimoji="1" lang="en-US" altLang="ja-JP" sz="1800" b="1" dirty="0" smtClean="0">
              <a:latin typeface="+mn-lt"/>
            </a:endParaRPr>
          </a:p>
          <a:p>
            <a:pPr algn="just"/>
            <a:endParaRPr kumimoji="1" lang="hu-HU" altLang="ja-JP" sz="1800" dirty="0" smtClean="0">
              <a:latin typeface="+mn-lt"/>
            </a:endParaRPr>
          </a:p>
          <a:p>
            <a:pPr algn="just"/>
            <a:r>
              <a:rPr kumimoji="1" lang="hu-HU" altLang="ja-JP" sz="1800" dirty="0" smtClean="0">
                <a:latin typeface="+mn-lt"/>
              </a:rPr>
              <a:t>Egy </a:t>
            </a:r>
            <a:r>
              <a:rPr kumimoji="1" lang="hu-HU" altLang="ja-JP" sz="1800" dirty="0">
                <a:latin typeface="+mn-lt"/>
              </a:rPr>
              <a:t>új, drága számítógépet szállítottak Amanda házához.</a:t>
            </a:r>
            <a:r>
              <a:rPr kumimoji="1" lang="ja-JP" altLang="en-US" sz="1800" dirty="0">
                <a:latin typeface="+mn-lt"/>
              </a:rPr>
              <a:t> </a:t>
            </a:r>
            <a:r>
              <a:rPr kumimoji="1" lang="en-US" altLang="ja-JP" sz="1800" dirty="0">
                <a:latin typeface="+mn-lt"/>
              </a:rPr>
              <a:t>Amanda </a:t>
            </a:r>
            <a:r>
              <a:rPr kumimoji="1" lang="hu-HU" altLang="ja-JP" sz="1800" dirty="0">
                <a:latin typeface="+mn-lt"/>
              </a:rPr>
              <a:t>a TDK munkavállalója.</a:t>
            </a:r>
          </a:p>
          <a:p>
            <a:pPr algn="just"/>
            <a:r>
              <a:rPr kumimoji="1" lang="hu-HU" altLang="ja-JP" sz="1800" dirty="0">
                <a:latin typeface="+mn-lt"/>
              </a:rPr>
              <a:t>John küldte, egy alapanyaggyártó vállalat vezetője, amely a TDK beszállítója. </a:t>
            </a:r>
            <a:r>
              <a:rPr kumimoji="1" lang="en-US" altLang="ja-JP" sz="1800" dirty="0">
                <a:latin typeface="+mn-lt"/>
              </a:rPr>
              <a:t> </a:t>
            </a:r>
          </a:p>
          <a:p>
            <a:pPr algn="just"/>
            <a:r>
              <a:rPr kumimoji="1" lang="hu-HU" altLang="ja-JP" sz="1800" dirty="0">
                <a:latin typeface="+mn-lt"/>
              </a:rPr>
              <a:t>Amanda érdeklődésére John azt válaszolta, hogy a számítógép „hálájának jele a szerződés megújításáért és </a:t>
            </a:r>
            <a:r>
              <a:rPr kumimoji="1" lang="hu-HU" altLang="ja-JP" sz="1800" dirty="0" smtClean="0">
                <a:latin typeface="+mn-lt"/>
              </a:rPr>
              <a:t>a folyamatos </a:t>
            </a:r>
            <a:r>
              <a:rPr kumimoji="1" lang="hu-HU" altLang="ja-JP" sz="1800" dirty="0">
                <a:latin typeface="+mn-lt"/>
              </a:rPr>
              <a:t>együttműködésért.</a:t>
            </a:r>
            <a:r>
              <a:rPr kumimoji="1" lang="en-US" altLang="ja-JP" sz="1800" dirty="0">
                <a:latin typeface="+mn-lt"/>
              </a:rPr>
              <a:t>“</a:t>
            </a:r>
          </a:p>
          <a:p>
            <a:pPr algn="just"/>
            <a:endParaRPr kumimoji="1" lang="en-US" altLang="ja-JP" sz="1800" dirty="0">
              <a:latin typeface="+mn-lt"/>
            </a:endParaRPr>
          </a:p>
          <a:p>
            <a:pPr algn="just"/>
            <a:r>
              <a:rPr kumimoji="1" lang="hu-HU" altLang="ja-JP" sz="1800" b="1" dirty="0">
                <a:latin typeface="+mn-lt"/>
              </a:rPr>
              <a:t>Válaszd ki az alábbiak közül a helyes állítást! </a:t>
            </a:r>
            <a:endParaRPr kumimoji="1" lang="en-US" altLang="ja-JP" sz="1800" b="1" dirty="0">
              <a:latin typeface="+mn-lt"/>
            </a:endParaRPr>
          </a:p>
          <a:p>
            <a:pPr algn="just"/>
            <a:endParaRPr kumimoji="1" lang="en-US" altLang="ja-JP" sz="1800" dirty="0">
              <a:latin typeface="+mn-lt"/>
            </a:endParaRPr>
          </a:p>
          <a:p>
            <a:pPr marL="365125" indent="-365125" algn="just"/>
            <a:r>
              <a:rPr kumimoji="1" lang="en-US" altLang="ja-JP" sz="1800" dirty="0">
                <a:latin typeface="+mn-lt"/>
              </a:rPr>
              <a:t>1.</a:t>
            </a:r>
            <a:r>
              <a:rPr kumimoji="1" lang="ja-JP" altLang="en-US" sz="1800" dirty="0">
                <a:latin typeface="+mn-lt"/>
              </a:rPr>
              <a:t>　</a:t>
            </a:r>
            <a:r>
              <a:rPr kumimoji="1" lang="hu-HU" altLang="ja-JP" sz="1800" dirty="0">
                <a:latin typeface="+mn-lt"/>
              </a:rPr>
              <a:t>Tilos ajándékot elfogadni egy beszállítótól, tehát vissza kell utasítania, és mielőbb vissza kell küldenie a számítógépet.</a:t>
            </a:r>
            <a:r>
              <a:rPr kumimoji="1" lang="en-US" altLang="ja-JP" sz="1800" dirty="0">
                <a:latin typeface="+mn-lt"/>
              </a:rPr>
              <a:t> </a:t>
            </a:r>
          </a:p>
          <a:p>
            <a:pPr marL="365125" indent="-365125" algn="just"/>
            <a:r>
              <a:rPr kumimoji="1" lang="en-US" altLang="ja-JP" sz="1800" dirty="0">
                <a:latin typeface="+mn-lt"/>
              </a:rPr>
              <a:t>2.</a:t>
            </a:r>
            <a:r>
              <a:rPr kumimoji="1" lang="ja-JP" altLang="en-US" sz="1800" dirty="0">
                <a:latin typeface="+mn-lt"/>
              </a:rPr>
              <a:t>　</a:t>
            </a:r>
            <a:r>
              <a:rPr kumimoji="1" lang="hu-HU" altLang="ja-JP" sz="1800" dirty="0">
                <a:latin typeface="+mn-lt"/>
              </a:rPr>
              <a:t>A számítógépet hálából küldték, tehát el lehet fogadni.</a:t>
            </a:r>
            <a:endParaRPr kumimoji="1" lang="en-US" altLang="ja-JP" sz="1800" b="1" dirty="0">
              <a:solidFill>
                <a:srgbClr val="0046AD"/>
              </a:solidFill>
              <a:latin typeface="+mn-lt"/>
            </a:endParaRPr>
          </a:p>
          <a:p>
            <a:pPr marL="365125" indent="-365125" algn="just"/>
            <a:r>
              <a:rPr kumimoji="1" lang="en-US" altLang="ja-JP" sz="1800" dirty="0">
                <a:latin typeface="+mn-lt"/>
              </a:rPr>
              <a:t>3.</a:t>
            </a:r>
            <a:r>
              <a:rPr kumimoji="1" lang="ja-JP" altLang="en-US" sz="1800" dirty="0">
                <a:latin typeface="+mn-lt"/>
              </a:rPr>
              <a:t>　</a:t>
            </a:r>
            <a:r>
              <a:rPr kumimoji="1" lang="hu-HU" altLang="ja-JP" sz="1800" dirty="0">
                <a:latin typeface="+mn-lt"/>
              </a:rPr>
              <a:t>Mivel az ajándékot Amanda házához küldték és nem az irodájába, ezért </a:t>
            </a:r>
            <a:r>
              <a:rPr kumimoji="1" lang="hu-HU" altLang="ja-JP" sz="1800" dirty="0" smtClean="0">
                <a:latin typeface="+mn-lt"/>
              </a:rPr>
              <a:t>ez nem jelent problémát, </a:t>
            </a:r>
            <a:r>
              <a:rPr kumimoji="1" lang="hu-HU" altLang="ja-JP" sz="1800" dirty="0">
                <a:latin typeface="+mn-lt"/>
              </a:rPr>
              <a:t>hiszen nincs köze a vállalathoz.</a:t>
            </a:r>
            <a:r>
              <a:rPr kumimoji="1" lang="en-US" altLang="ja-JP" sz="1800" dirty="0">
                <a:latin typeface="+mn-lt"/>
              </a:rPr>
              <a:t> </a:t>
            </a:r>
            <a:r>
              <a:rPr kumimoji="1" lang="hu-HU" altLang="ja-JP" sz="1800" dirty="0">
                <a:latin typeface="+mn-lt"/>
              </a:rPr>
              <a:t>Elfogadhatja, </a:t>
            </a:r>
            <a:r>
              <a:rPr kumimoji="1" lang="hu-HU" altLang="ja-JP" sz="1800" dirty="0" smtClean="0">
                <a:latin typeface="+mn-lt"/>
              </a:rPr>
              <a:t>és </a:t>
            </a:r>
            <a:r>
              <a:rPr kumimoji="1" lang="hu-HU" altLang="ja-JP" sz="1800" dirty="0">
                <a:latin typeface="+mn-lt"/>
              </a:rPr>
              <a:t>küldjön ajándékot Johnnak viszonzásképpen a számítógépért. </a:t>
            </a:r>
            <a:endParaRPr kumimoji="1" lang="en-US" altLang="ja-JP" sz="1800" dirty="0">
              <a:latin typeface="+mn-lt"/>
            </a:endParaRPr>
          </a:p>
          <a:p>
            <a:endParaRPr kumimoji="1" lang="ja-JP" altLang="en-US" sz="1800" dirty="0"/>
          </a:p>
        </p:txBody>
      </p:sp>
    </p:spTree>
    <p:extLst>
      <p:ext uri="{BB962C8B-B14F-4D97-AF65-F5344CB8AC3E}">
        <p14:creationId xmlns:p14="http://schemas.microsoft.com/office/powerpoint/2010/main" val="48410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5799" y="1013349"/>
            <a:ext cx="10932459" cy="5355312"/>
          </a:xfrm>
          <a:prstGeom prst="rect">
            <a:avLst/>
          </a:prstGeom>
          <a:noFill/>
        </p:spPr>
        <p:txBody>
          <a:bodyPr wrap="square" rtlCol="0">
            <a:spAutoFit/>
          </a:bodyPr>
          <a:lstStyle/>
          <a:p>
            <a:pPr algn="just"/>
            <a:r>
              <a:rPr kumimoji="1" lang="ja-JP" altLang="en-US" sz="2000" b="1" dirty="0" smtClean="0">
                <a:solidFill>
                  <a:srgbClr val="002060"/>
                </a:solidFill>
                <a:latin typeface="+mn-lt"/>
              </a:rPr>
              <a:t>＜</a:t>
            </a:r>
            <a:r>
              <a:rPr kumimoji="1" lang="en-US" altLang="ja-JP" sz="2000" b="1" dirty="0" smtClean="0">
                <a:solidFill>
                  <a:srgbClr val="002060"/>
                </a:solidFill>
                <a:latin typeface="+mn-lt"/>
              </a:rPr>
              <a:t>1</a:t>
            </a:r>
            <a:r>
              <a:rPr kumimoji="1" lang="hu-HU" altLang="ja-JP" sz="2000" b="1" dirty="0" smtClean="0">
                <a:solidFill>
                  <a:srgbClr val="002060"/>
                </a:solidFill>
                <a:latin typeface="+mn-lt"/>
              </a:rPr>
              <a:t>. eset</a:t>
            </a:r>
            <a:r>
              <a:rPr kumimoji="1" lang="ja-JP" altLang="en-US" sz="2000" b="1" dirty="0" smtClean="0">
                <a:solidFill>
                  <a:srgbClr val="002060"/>
                </a:solidFill>
                <a:latin typeface="+mn-lt"/>
              </a:rPr>
              <a:t>＞</a:t>
            </a:r>
            <a:endParaRPr kumimoji="1" lang="hu-HU" altLang="ja-JP" sz="2000" b="1" dirty="0" smtClean="0">
              <a:solidFill>
                <a:srgbClr val="002060"/>
              </a:solidFill>
              <a:latin typeface="+mn-lt"/>
            </a:endParaRPr>
          </a:p>
          <a:p>
            <a:pPr algn="just"/>
            <a:endParaRPr kumimoji="1" lang="en-US" altLang="ja-JP" b="1" dirty="0" smtClean="0">
              <a:solidFill>
                <a:srgbClr val="002060"/>
              </a:solidFill>
              <a:latin typeface="+mn-lt"/>
            </a:endParaRPr>
          </a:p>
          <a:p>
            <a:pPr algn="just"/>
            <a:r>
              <a:rPr kumimoji="1" lang="en-US" altLang="ja-JP" sz="1800" b="1" dirty="0" smtClean="0">
                <a:latin typeface="+mn-lt"/>
              </a:rPr>
              <a:t>2.1.2</a:t>
            </a:r>
            <a:r>
              <a:rPr kumimoji="1" lang="hu-HU" altLang="ja-JP" sz="1800" b="1" dirty="0">
                <a:latin typeface="+mn-lt"/>
              </a:rPr>
              <a:t> Szilárd alapokon nyugvó, jó kapcsolatok fenntartása a vevőkkel, beszállítókkal és egyéb üzleti partnerekkel</a:t>
            </a:r>
            <a:endParaRPr kumimoji="1" lang="en-US" altLang="ja-JP" sz="1800" b="1" dirty="0" smtClean="0">
              <a:latin typeface="+mn-lt"/>
            </a:endParaRPr>
          </a:p>
          <a:p>
            <a:pPr algn="just"/>
            <a:endParaRPr kumimoji="1" lang="hu-HU" altLang="ja-JP" sz="1800" dirty="0" smtClean="0">
              <a:latin typeface="+mn-lt"/>
            </a:endParaRPr>
          </a:p>
          <a:p>
            <a:pPr algn="just"/>
            <a:r>
              <a:rPr kumimoji="1" lang="hu-HU" altLang="ja-JP" sz="1800" dirty="0" smtClean="0">
                <a:latin typeface="+mn-lt"/>
              </a:rPr>
              <a:t>Egy </a:t>
            </a:r>
            <a:r>
              <a:rPr kumimoji="1" lang="hu-HU" altLang="ja-JP" sz="1800" dirty="0">
                <a:latin typeface="+mn-lt"/>
              </a:rPr>
              <a:t>új, drága számítógépet szállítottak Amanda házához.</a:t>
            </a:r>
            <a:r>
              <a:rPr kumimoji="1" lang="ja-JP" altLang="en-US" sz="1800" dirty="0">
                <a:latin typeface="+mn-lt"/>
              </a:rPr>
              <a:t> </a:t>
            </a:r>
            <a:r>
              <a:rPr kumimoji="1" lang="en-US" altLang="ja-JP" sz="1800" dirty="0">
                <a:latin typeface="+mn-lt"/>
              </a:rPr>
              <a:t>Amanda </a:t>
            </a:r>
            <a:r>
              <a:rPr kumimoji="1" lang="hu-HU" altLang="ja-JP" sz="1800" dirty="0">
                <a:latin typeface="+mn-lt"/>
              </a:rPr>
              <a:t>a TDK munkavállalója.</a:t>
            </a:r>
          </a:p>
          <a:p>
            <a:pPr algn="just"/>
            <a:r>
              <a:rPr kumimoji="1" lang="hu-HU" altLang="ja-JP" sz="1800" dirty="0">
                <a:latin typeface="+mn-lt"/>
              </a:rPr>
              <a:t>John küldte, egy alapanyaggyártó vállalat vezetője, amely a TDK beszállítója. </a:t>
            </a:r>
            <a:r>
              <a:rPr kumimoji="1" lang="en-US" altLang="ja-JP" sz="1800" dirty="0">
                <a:latin typeface="+mn-lt"/>
              </a:rPr>
              <a:t> </a:t>
            </a:r>
          </a:p>
          <a:p>
            <a:pPr algn="just"/>
            <a:r>
              <a:rPr kumimoji="1" lang="hu-HU" altLang="ja-JP" sz="1800" dirty="0">
                <a:latin typeface="+mn-lt"/>
              </a:rPr>
              <a:t>Amanda érdeklődésére John azt válaszolta, hogy a számítógép „hálájának jele a szerződés megújításáért és </a:t>
            </a:r>
            <a:r>
              <a:rPr kumimoji="1" lang="hu-HU" altLang="ja-JP" sz="1800" dirty="0" smtClean="0">
                <a:latin typeface="+mn-lt"/>
              </a:rPr>
              <a:t>a folyamatos </a:t>
            </a:r>
            <a:r>
              <a:rPr kumimoji="1" lang="hu-HU" altLang="ja-JP" sz="1800" dirty="0">
                <a:latin typeface="+mn-lt"/>
              </a:rPr>
              <a:t>együttműködésért.</a:t>
            </a:r>
            <a:r>
              <a:rPr kumimoji="1" lang="en-US" altLang="ja-JP" sz="1800" dirty="0">
                <a:latin typeface="+mn-lt"/>
              </a:rPr>
              <a:t>“</a:t>
            </a:r>
          </a:p>
          <a:p>
            <a:pPr algn="just"/>
            <a:endParaRPr kumimoji="1" lang="en-US" altLang="ja-JP" sz="1800" dirty="0">
              <a:latin typeface="+mn-lt"/>
            </a:endParaRPr>
          </a:p>
          <a:p>
            <a:pPr algn="just"/>
            <a:r>
              <a:rPr kumimoji="1" lang="hu-HU" altLang="ja-JP" sz="1800" b="1" dirty="0">
                <a:latin typeface="+mn-lt"/>
              </a:rPr>
              <a:t>Válaszd ki az alábbiak közül a helyes állítást! </a:t>
            </a:r>
            <a:endParaRPr kumimoji="1" lang="en-US" altLang="ja-JP" sz="1800" b="1" dirty="0">
              <a:latin typeface="+mn-lt"/>
            </a:endParaRPr>
          </a:p>
          <a:p>
            <a:pPr algn="just"/>
            <a:endParaRPr kumimoji="1" lang="en-US" altLang="ja-JP" sz="1800" dirty="0">
              <a:latin typeface="+mn-lt"/>
            </a:endParaRPr>
          </a:p>
          <a:p>
            <a:pPr marL="365125" indent="-365125" algn="just"/>
            <a:r>
              <a:rPr kumimoji="1" lang="en-US" altLang="ja-JP" sz="1800" dirty="0">
                <a:latin typeface="+mn-lt"/>
              </a:rPr>
              <a:t>1.</a:t>
            </a:r>
            <a:r>
              <a:rPr kumimoji="1" lang="ja-JP" altLang="en-US" sz="1800" dirty="0">
                <a:latin typeface="+mn-lt"/>
              </a:rPr>
              <a:t>　</a:t>
            </a:r>
            <a:r>
              <a:rPr kumimoji="1" lang="hu-HU" altLang="ja-JP" sz="1800" b="1" dirty="0">
                <a:solidFill>
                  <a:srgbClr val="0046AD"/>
                </a:solidFill>
                <a:latin typeface="+mn-lt"/>
              </a:rPr>
              <a:t>Tilos ajándékot elfogadni egy beszállítótól, tehát vissza kell utasítania, és mielőbb vissza kell küldenie a számítógépet.</a:t>
            </a:r>
            <a:r>
              <a:rPr kumimoji="1" lang="en-US" altLang="ja-JP" sz="1800" b="1" dirty="0">
                <a:solidFill>
                  <a:srgbClr val="0046AD"/>
                </a:solidFill>
                <a:latin typeface="+mn-lt"/>
              </a:rPr>
              <a:t> </a:t>
            </a:r>
          </a:p>
          <a:p>
            <a:pPr marL="365125" indent="-365125" algn="just"/>
            <a:r>
              <a:rPr kumimoji="1" lang="en-US" altLang="ja-JP" sz="1800" dirty="0">
                <a:latin typeface="+mn-lt"/>
              </a:rPr>
              <a:t>2.</a:t>
            </a:r>
            <a:r>
              <a:rPr kumimoji="1" lang="ja-JP" altLang="en-US" sz="1800" dirty="0">
                <a:latin typeface="+mn-lt"/>
              </a:rPr>
              <a:t>　</a:t>
            </a:r>
            <a:r>
              <a:rPr kumimoji="1" lang="hu-HU" altLang="ja-JP" sz="1800" dirty="0">
                <a:latin typeface="+mn-lt"/>
              </a:rPr>
              <a:t>A számítógépet hálából küldték, tehát el lehet fogadni.</a:t>
            </a:r>
            <a:endParaRPr kumimoji="1" lang="en-US" altLang="ja-JP" sz="1800" b="1" dirty="0">
              <a:solidFill>
                <a:srgbClr val="0046AD"/>
              </a:solidFill>
              <a:latin typeface="+mn-lt"/>
            </a:endParaRPr>
          </a:p>
          <a:p>
            <a:pPr marL="365125" indent="-365125" algn="just"/>
            <a:r>
              <a:rPr kumimoji="1" lang="en-US" altLang="ja-JP" sz="1800" dirty="0">
                <a:latin typeface="+mn-lt"/>
              </a:rPr>
              <a:t>3.</a:t>
            </a:r>
            <a:r>
              <a:rPr kumimoji="1" lang="ja-JP" altLang="en-US" sz="1800" dirty="0">
                <a:latin typeface="+mn-lt"/>
              </a:rPr>
              <a:t>　</a:t>
            </a:r>
            <a:r>
              <a:rPr kumimoji="1" lang="hu-HU" altLang="ja-JP" sz="1800" dirty="0">
                <a:latin typeface="+mn-lt"/>
              </a:rPr>
              <a:t>Mivel az ajándékot Amanda házához küldték és nem az irodájába, ezért </a:t>
            </a:r>
            <a:r>
              <a:rPr kumimoji="1" lang="hu-HU" altLang="ja-JP" sz="1800" dirty="0" smtClean="0">
                <a:latin typeface="+mn-lt"/>
              </a:rPr>
              <a:t>ez nem jelent problémát, </a:t>
            </a:r>
            <a:r>
              <a:rPr kumimoji="1" lang="hu-HU" altLang="ja-JP" sz="1800" dirty="0">
                <a:latin typeface="+mn-lt"/>
              </a:rPr>
              <a:t>hiszen nincs köze a vállalathoz.</a:t>
            </a:r>
            <a:r>
              <a:rPr kumimoji="1" lang="en-US" altLang="ja-JP" sz="1800" dirty="0">
                <a:latin typeface="+mn-lt"/>
              </a:rPr>
              <a:t> </a:t>
            </a:r>
            <a:r>
              <a:rPr kumimoji="1" lang="hu-HU" altLang="ja-JP" sz="1800" dirty="0">
                <a:latin typeface="+mn-lt"/>
              </a:rPr>
              <a:t>Elfogadhatja, </a:t>
            </a:r>
            <a:r>
              <a:rPr kumimoji="1" lang="hu-HU" altLang="ja-JP" sz="1800" dirty="0" smtClean="0">
                <a:latin typeface="+mn-lt"/>
              </a:rPr>
              <a:t>és </a:t>
            </a:r>
            <a:r>
              <a:rPr kumimoji="1" lang="hu-HU" altLang="ja-JP" sz="1800" dirty="0">
                <a:latin typeface="+mn-lt"/>
              </a:rPr>
              <a:t>küldjön ajándékot Johnnak viszonzásképpen a számítógépért. </a:t>
            </a:r>
            <a:endParaRPr kumimoji="1" lang="en-US" altLang="ja-JP" sz="1800" dirty="0">
              <a:latin typeface="+mn-lt"/>
            </a:endParaRPr>
          </a:p>
          <a:p>
            <a:endParaRPr kumimoji="1" lang="ja-JP" altLang="en-US" sz="1800" dirty="0"/>
          </a:p>
        </p:txBody>
      </p:sp>
    </p:spTree>
    <p:extLst>
      <p:ext uri="{BB962C8B-B14F-4D97-AF65-F5344CB8AC3E}">
        <p14:creationId xmlns:p14="http://schemas.microsoft.com/office/powerpoint/2010/main" val="469538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99535" y="1021976"/>
            <a:ext cx="10932459" cy="4524315"/>
          </a:xfrm>
          <a:prstGeom prst="rect">
            <a:avLst/>
          </a:prstGeom>
          <a:noFill/>
        </p:spPr>
        <p:txBody>
          <a:bodyPr wrap="square" rtlCol="0">
            <a:spAutoFit/>
          </a:bodyPr>
          <a:lstStyle/>
          <a:p>
            <a:r>
              <a:rPr kumimoji="1" lang="ja-JP" altLang="en-US" sz="2000" b="1" dirty="0" smtClean="0">
                <a:solidFill>
                  <a:srgbClr val="002060"/>
                </a:solidFill>
                <a:latin typeface="+mn-lt"/>
              </a:rPr>
              <a:t>＜</a:t>
            </a:r>
            <a:r>
              <a:rPr kumimoji="1" lang="en-US" altLang="ja-JP" sz="2000" b="1" dirty="0" smtClean="0">
                <a:solidFill>
                  <a:srgbClr val="002060"/>
                </a:solidFill>
                <a:latin typeface="+mn-lt"/>
              </a:rPr>
              <a:t>2</a:t>
            </a:r>
            <a:r>
              <a:rPr kumimoji="1" lang="hu-HU" altLang="ja-JP" sz="2000" b="1" dirty="0" smtClean="0">
                <a:solidFill>
                  <a:srgbClr val="002060"/>
                </a:solidFill>
                <a:latin typeface="+mn-lt"/>
              </a:rPr>
              <a:t>. eset</a:t>
            </a:r>
            <a:r>
              <a:rPr kumimoji="1" lang="ja-JP" altLang="en-US" sz="2000" b="1" dirty="0" smtClean="0">
                <a:solidFill>
                  <a:srgbClr val="002060"/>
                </a:solidFill>
                <a:latin typeface="+mn-lt"/>
              </a:rPr>
              <a:t>＞</a:t>
            </a:r>
            <a:endParaRPr kumimoji="1" lang="hu-HU" altLang="ja-JP" sz="2000" b="1" dirty="0" smtClean="0">
              <a:solidFill>
                <a:srgbClr val="002060"/>
              </a:solidFill>
              <a:latin typeface="+mn-lt"/>
            </a:endParaRPr>
          </a:p>
          <a:p>
            <a:endParaRPr kumimoji="1" lang="en-US" altLang="ja-JP" b="1" dirty="0" smtClean="0">
              <a:solidFill>
                <a:srgbClr val="002060"/>
              </a:solidFill>
              <a:latin typeface="+mn-lt"/>
            </a:endParaRPr>
          </a:p>
          <a:p>
            <a:pPr algn="just"/>
            <a:r>
              <a:rPr kumimoji="1" lang="en-US" altLang="ja-JP" sz="1800" b="1" dirty="0" smtClean="0">
                <a:latin typeface="+mn-lt"/>
              </a:rPr>
              <a:t>2.1.4</a:t>
            </a:r>
            <a:r>
              <a:rPr kumimoji="1" lang="hu-HU" altLang="ja-JP" sz="1800" b="1" dirty="0">
                <a:latin typeface="+mn-lt"/>
              </a:rPr>
              <a:t> Szellemi tulajdonjogok védelme</a:t>
            </a:r>
            <a:endParaRPr kumimoji="1" lang="ja-JP" altLang="en-US" sz="1800" b="1" dirty="0">
              <a:latin typeface="+mn-lt"/>
            </a:endParaRPr>
          </a:p>
          <a:p>
            <a:pPr algn="just"/>
            <a:endParaRPr kumimoji="1" lang="ja-JP" altLang="en-US" sz="1800" dirty="0">
              <a:latin typeface="+mn-lt"/>
            </a:endParaRPr>
          </a:p>
          <a:p>
            <a:pPr algn="just"/>
            <a:r>
              <a:rPr kumimoji="1" lang="hu-HU" altLang="ja-JP" sz="1800" dirty="0">
                <a:latin typeface="+mn-lt"/>
              </a:rPr>
              <a:t>A vállalat vásárolt egy szoftverlicencet Steve számára, aki azt a munkájához használja. Mary (Steve kolléganője) közölte vele, hogy ő is ugyanazt a szoftvert szeretné használni </a:t>
            </a:r>
            <a:r>
              <a:rPr kumimoji="1" lang="hu-HU" altLang="ja-JP" sz="1800" dirty="0" smtClean="0">
                <a:latin typeface="+mn-lt"/>
              </a:rPr>
              <a:t>a </a:t>
            </a:r>
            <a:r>
              <a:rPr kumimoji="1" lang="hu-HU" altLang="ja-JP" sz="1800" dirty="0">
                <a:latin typeface="+mn-lt"/>
              </a:rPr>
              <a:t>munkájához. Steve lemásolta a szoftvert, hogy Mary használhassa azt anélkül, hogy </a:t>
            </a:r>
            <a:r>
              <a:rPr kumimoji="1" lang="hu-HU" altLang="ja-JP" sz="1800" dirty="0" smtClean="0">
                <a:latin typeface="+mn-lt"/>
              </a:rPr>
              <a:t>licencet kelljen vásárolni.</a:t>
            </a:r>
            <a:endParaRPr kumimoji="1" lang="en-US" altLang="ja-JP" sz="1800" dirty="0">
              <a:latin typeface="+mn-lt"/>
            </a:endParaRPr>
          </a:p>
          <a:p>
            <a:pPr algn="just"/>
            <a:endParaRPr kumimoji="1" lang="en-US" altLang="ja-JP" sz="1800" dirty="0">
              <a:latin typeface="+mn-lt"/>
            </a:endParaRPr>
          </a:p>
          <a:p>
            <a:pPr algn="just"/>
            <a:r>
              <a:rPr kumimoji="1" lang="hu-HU" altLang="ja-JP" sz="1800" b="1" dirty="0">
                <a:latin typeface="+mn-lt"/>
              </a:rPr>
              <a:t>Mit gondolsz</a:t>
            </a:r>
            <a:r>
              <a:rPr kumimoji="1" lang="en-US" altLang="ja-JP" sz="1800" b="1" dirty="0">
                <a:latin typeface="+mn-lt"/>
              </a:rPr>
              <a:t>?</a:t>
            </a:r>
          </a:p>
          <a:p>
            <a:pPr algn="just"/>
            <a:endParaRPr kumimoji="1" lang="en-US" altLang="ja-JP" sz="1800" dirty="0">
              <a:latin typeface="+mn-lt"/>
            </a:endParaRPr>
          </a:p>
          <a:p>
            <a:pPr marL="363538" indent="-363538" algn="just"/>
            <a:r>
              <a:rPr kumimoji="1" lang="en-US" altLang="ja-JP" sz="1800" dirty="0">
                <a:latin typeface="+mn-lt"/>
              </a:rPr>
              <a:t>1.</a:t>
            </a:r>
            <a:r>
              <a:rPr kumimoji="1" lang="ja-JP" altLang="en-US" sz="1800" dirty="0">
                <a:latin typeface="+mn-lt"/>
              </a:rPr>
              <a:t>　</a:t>
            </a:r>
            <a:r>
              <a:rPr kumimoji="1" lang="hu-HU" altLang="ja-JP" sz="1800" dirty="0">
                <a:latin typeface="+mn-lt"/>
              </a:rPr>
              <a:t>Elfogadott a TDK-csoport számára, hogy szoftverlicenceket </a:t>
            </a:r>
            <a:r>
              <a:rPr kumimoji="1" lang="hu-HU" altLang="ja-JP" sz="1800" dirty="0" err="1">
                <a:latin typeface="+mn-lt"/>
              </a:rPr>
              <a:t>osszon</a:t>
            </a:r>
            <a:r>
              <a:rPr kumimoji="1" lang="hu-HU" altLang="ja-JP" sz="1800" dirty="0">
                <a:latin typeface="+mn-lt"/>
              </a:rPr>
              <a:t> meg, mert ezzel megspórolja a több licenc vásárlásához szükséges pénzt.</a:t>
            </a:r>
            <a:r>
              <a:rPr kumimoji="1" lang="en-US" altLang="ja-JP" sz="1800" dirty="0">
                <a:latin typeface="+mn-lt"/>
              </a:rPr>
              <a:t> </a:t>
            </a:r>
          </a:p>
          <a:p>
            <a:pPr marL="363538" indent="-363538" algn="just"/>
            <a:r>
              <a:rPr kumimoji="1" lang="en-US" altLang="ja-JP" sz="1800" dirty="0">
                <a:latin typeface="+mn-lt"/>
              </a:rPr>
              <a:t>2.</a:t>
            </a:r>
            <a:r>
              <a:rPr kumimoji="1" lang="ja-JP" altLang="en-US" sz="1800" dirty="0">
                <a:latin typeface="+mn-lt"/>
              </a:rPr>
              <a:t>　</a:t>
            </a:r>
            <a:r>
              <a:rPr kumimoji="1" lang="hu-HU" altLang="ja-JP" sz="1800" dirty="0">
                <a:latin typeface="+mn-lt"/>
              </a:rPr>
              <a:t>Ez a cselekedet a harmadik fél szellemi tulajdonjogainak (szerzői jog) megsértése alá tartozik.</a:t>
            </a:r>
            <a:endParaRPr kumimoji="1" lang="en-US" altLang="ja-JP" sz="1800" dirty="0">
              <a:latin typeface="+mn-lt"/>
            </a:endParaRPr>
          </a:p>
          <a:p>
            <a:pPr marL="342900" indent="-342900" algn="just">
              <a:buAutoNum type="arabicPeriod" startAt="3"/>
            </a:pPr>
            <a:r>
              <a:rPr kumimoji="1" lang="hu-HU" altLang="ja-JP" sz="1800" dirty="0">
                <a:latin typeface="+mn-lt"/>
              </a:rPr>
              <a:t>Ha csak házon belül használják, akkor </a:t>
            </a:r>
            <a:r>
              <a:rPr kumimoji="1" lang="hu-HU" altLang="ja-JP" sz="1800" dirty="0" smtClean="0">
                <a:latin typeface="+mn-lt"/>
              </a:rPr>
              <a:t>az nem jelent problémát, </a:t>
            </a:r>
            <a:r>
              <a:rPr kumimoji="1" lang="hu-HU" altLang="ja-JP" sz="1800" dirty="0">
                <a:latin typeface="+mn-lt"/>
              </a:rPr>
              <a:t>mert nem bizonyítható, hogy a szoftvert másolták.</a:t>
            </a:r>
            <a:endParaRPr kumimoji="1" lang="en-US" altLang="ja-JP" sz="1800" dirty="0">
              <a:latin typeface="+mn-lt"/>
            </a:endParaRPr>
          </a:p>
          <a:p>
            <a:endParaRPr kumimoji="1" lang="en-US" altLang="ja-JP" sz="1800" dirty="0"/>
          </a:p>
        </p:txBody>
      </p:sp>
    </p:spTree>
    <p:extLst>
      <p:ext uri="{BB962C8B-B14F-4D97-AF65-F5344CB8AC3E}">
        <p14:creationId xmlns:p14="http://schemas.microsoft.com/office/powerpoint/2010/main" val="521971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99535" y="1021976"/>
            <a:ext cx="10932459" cy="4524315"/>
          </a:xfrm>
          <a:prstGeom prst="rect">
            <a:avLst/>
          </a:prstGeom>
          <a:noFill/>
        </p:spPr>
        <p:txBody>
          <a:bodyPr wrap="square" rtlCol="0">
            <a:spAutoFit/>
          </a:bodyPr>
          <a:lstStyle/>
          <a:p>
            <a:r>
              <a:rPr kumimoji="1" lang="ja-JP" altLang="en-US" sz="2000" b="1" dirty="0" smtClean="0">
                <a:solidFill>
                  <a:srgbClr val="002060"/>
                </a:solidFill>
                <a:latin typeface="+mn-lt"/>
              </a:rPr>
              <a:t>＜</a:t>
            </a:r>
            <a:r>
              <a:rPr kumimoji="1" lang="en-US" altLang="ja-JP" sz="2000" b="1" dirty="0" smtClean="0">
                <a:solidFill>
                  <a:srgbClr val="002060"/>
                </a:solidFill>
                <a:latin typeface="+mn-lt"/>
              </a:rPr>
              <a:t>2</a:t>
            </a:r>
            <a:r>
              <a:rPr kumimoji="1" lang="hu-HU" altLang="ja-JP" sz="2000" b="1" dirty="0" smtClean="0">
                <a:solidFill>
                  <a:srgbClr val="002060"/>
                </a:solidFill>
                <a:latin typeface="+mn-lt"/>
              </a:rPr>
              <a:t>. eset</a:t>
            </a:r>
            <a:r>
              <a:rPr kumimoji="1" lang="ja-JP" altLang="en-US" sz="2000" b="1" dirty="0" smtClean="0">
                <a:solidFill>
                  <a:srgbClr val="002060"/>
                </a:solidFill>
                <a:latin typeface="+mn-lt"/>
              </a:rPr>
              <a:t>＞</a:t>
            </a:r>
            <a:endParaRPr kumimoji="1" lang="hu-HU" altLang="ja-JP" sz="2000" b="1" dirty="0" smtClean="0">
              <a:solidFill>
                <a:srgbClr val="002060"/>
              </a:solidFill>
              <a:latin typeface="+mn-lt"/>
            </a:endParaRPr>
          </a:p>
          <a:p>
            <a:endParaRPr kumimoji="1" lang="en-US" altLang="ja-JP" b="1" dirty="0" smtClean="0">
              <a:solidFill>
                <a:srgbClr val="002060"/>
              </a:solidFill>
              <a:latin typeface="+mn-lt"/>
            </a:endParaRPr>
          </a:p>
          <a:p>
            <a:pPr algn="just"/>
            <a:r>
              <a:rPr kumimoji="1" lang="en-US" altLang="ja-JP" sz="1800" b="1" dirty="0" smtClean="0">
                <a:latin typeface="+mn-lt"/>
              </a:rPr>
              <a:t>2.1.4</a:t>
            </a:r>
            <a:r>
              <a:rPr kumimoji="1" lang="hu-HU" altLang="ja-JP" sz="1800" b="1" dirty="0">
                <a:latin typeface="+mn-lt"/>
              </a:rPr>
              <a:t> Szellemi tulajdonjogok védelme</a:t>
            </a:r>
            <a:endParaRPr kumimoji="1" lang="ja-JP" altLang="en-US" sz="1800" b="1" dirty="0">
              <a:latin typeface="+mn-lt"/>
            </a:endParaRPr>
          </a:p>
          <a:p>
            <a:pPr algn="just"/>
            <a:endParaRPr kumimoji="1" lang="ja-JP" altLang="en-US" sz="1800" dirty="0">
              <a:latin typeface="+mn-lt"/>
            </a:endParaRPr>
          </a:p>
          <a:p>
            <a:pPr algn="just"/>
            <a:r>
              <a:rPr kumimoji="1" lang="hu-HU" altLang="ja-JP" sz="1800" dirty="0">
                <a:latin typeface="+mn-lt"/>
              </a:rPr>
              <a:t>A vállalat vásárolt egy szoftverlicencet Steve számára, aki azt a munkájához használja. Mary (Steve kolléganője) közölte vele, hogy ő is ugyanazt a szoftvert szeretné használni </a:t>
            </a:r>
            <a:r>
              <a:rPr kumimoji="1" lang="hu-HU" altLang="ja-JP" sz="1800" dirty="0" smtClean="0">
                <a:latin typeface="+mn-lt"/>
              </a:rPr>
              <a:t>a </a:t>
            </a:r>
            <a:r>
              <a:rPr kumimoji="1" lang="hu-HU" altLang="ja-JP" sz="1800" dirty="0">
                <a:latin typeface="+mn-lt"/>
              </a:rPr>
              <a:t>munkájához. Steve lemásolta a szoftvert, hogy Mary használhassa azt anélkül, hogy </a:t>
            </a:r>
            <a:r>
              <a:rPr kumimoji="1" lang="hu-HU" altLang="ja-JP" sz="1800" dirty="0" smtClean="0">
                <a:latin typeface="+mn-lt"/>
              </a:rPr>
              <a:t>licencet kelljen vásárolni.</a:t>
            </a:r>
            <a:endParaRPr kumimoji="1" lang="en-US" altLang="ja-JP" sz="1800" dirty="0">
              <a:latin typeface="+mn-lt"/>
            </a:endParaRPr>
          </a:p>
          <a:p>
            <a:pPr algn="just"/>
            <a:endParaRPr kumimoji="1" lang="en-US" altLang="ja-JP" sz="1800" dirty="0">
              <a:latin typeface="+mn-lt"/>
            </a:endParaRPr>
          </a:p>
          <a:p>
            <a:pPr algn="just"/>
            <a:r>
              <a:rPr kumimoji="1" lang="hu-HU" altLang="ja-JP" sz="1800" b="1" dirty="0">
                <a:latin typeface="+mn-lt"/>
              </a:rPr>
              <a:t>Mit gondolsz</a:t>
            </a:r>
            <a:r>
              <a:rPr kumimoji="1" lang="en-US" altLang="ja-JP" sz="1800" b="1" dirty="0">
                <a:latin typeface="+mn-lt"/>
              </a:rPr>
              <a:t>?</a:t>
            </a:r>
          </a:p>
          <a:p>
            <a:pPr algn="just"/>
            <a:endParaRPr kumimoji="1" lang="en-US" altLang="ja-JP" sz="1800" dirty="0">
              <a:latin typeface="+mn-lt"/>
            </a:endParaRPr>
          </a:p>
          <a:p>
            <a:pPr marL="363538" indent="-363538" algn="just"/>
            <a:r>
              <a:rPr kumimoji="1" lang="en-US" altLang="ja-JP" sz="1800" dirty="0">
                <a:latin typeface="+mn-lt"/>
              </a:rPr>
              <a:t>1.</a:t>
            </a:r>
            <a:r>
              <a:rPr kumimoji="1" lang="ja-JP" altLang="en-US" sz="1800" dirty="0">
                <a:latin typeface="+mn-lt"/>
              </a:rPr>
              <a:t>　</a:t>
            </a:r>
            <a:r>
              <a:rPr kumimoji="1" lang="hu-HU" altLang="ja-JP" sz="1800" dirty="0">
                <a:latin typeface="+mn-lt"/>
              </a:rPr>
              <a:t>Elfogadott a TDK-csoport számára, hogy szoftverlicenceket </a:t>
            </a:r>
            <a:r>
              <a:rPr kumimoji="1" lang="hu-HU" altLang="ja-JP" sz="1800" dirty="0" err="1">
                <a:latin typeface="+mn-lt"/>
              </a:rPr>
              <a:t>osszon</a:t>
            </a:r>
            <a:r>
              <a:rPr kumimoji="1" lang="hu-HU" altLang="ja-JP" sz="1800" dirty="0">
                <a:latin typeface="+mn-lt"/>
              </a:rPr>
              <a:t> meg, mert ezzel megspórolja a több licenc vásárlásához szükséges pénzt.</a:t>
            </a:r>
            <a:r>
              <a:rPr kumimoji="1" lang="en-US" altLang="ja-JP" sz="1800" dirty="0">
                <a:latin typeface="+mn-lt"/>
              </a:rPr>
              <a:t> </a:t>
            </a:r>
          </a:p>
          <a:p>
            <a:pPr marL="363538" indent="-363538" algn="just"/>
            <a:r>
              <a:rPr kumimoji="1" lang="en-US" altLang="ja-JP" sz="1800" dirty="0">
                <a:latin typeface="+mn-lt"/>
              </a:rPr>
              <a:t>2.</a:t>
            </a:r>
            <a:r>
              <a:rPr kumimoji="1" lang="ja-JP" altLang="en-US" sz="1800" dirty="0">
                <a:latin typeface="+mn-lt"/>
              </a:rPr>
              <a:t>　</a:t>
            </a:r>
            <a:r>
              <a:rPr kumimoji="1" lang="hu-HU" altLang="ja-JP" sz="1800" b="1" dirty="0">
                <a:solidFill>
                  <a:srgbClr val="0046AD"/>
                </a:solidFill>
                <a:latin typeface="+mn-lt"/>
              </a:rPr>
              <a:t>Ez a cselekedet a harmadik fél szellemi tulajdonjogainak (szerzői jog) megsértése alá tartozik.</a:t>
            </a:r>
            <a:endParaRPr kumimoji="1" lang="en-US" altLang="ja-JP" sz="1800" b="1" dirty="0">
              <a:solidFill>
                <a:srgbClr val="0046AD"/>
              </a:solidFill>
              <a:latin typeface="+mn-lt"/>
            </a:endParaRPr>
          </a:p>
          <a:p>
            <a:pPr marL="342900" indent="-342900" algn="just">
              <a:buAutoNum type="arabicPeriod" startAt="3"/>
            </a:pPr>
            <a:r>
              <a:rPr kumimoji="1" lang="hu-HU" altLang="ja-JP" sz="1800" dirty="0">
                <a:latin typeface="+mn-lt"/>
              </a:rPr>
              <a:t>Ha csak házon belül használják, akkor </a:t>
            </a:r>
            <a:r>
              <a:rPr kumimoji="1" lang="hu-HU" altLang="ja-JP" sz="1800" dirty="0" smtClean="0">
                <a:latin typeface="+mn-lt"/>
              </a:rPr>
              <a:t>az nem jelent problémát, </a:t>
            </a:r>
            <a:r>
              <a:rPr kumimoji="1" lang="hu-HU" altLang="ja-JP" sz="1800" dirty="0">
                <a:latin typeface="+mn-lt"/>
              </a:rPr>
              <a:t>mert nem bizonyítható, hogy a szoftvert másolták.</a:t>
            </a:r>
            <a:endParaRPr kumimoji="1" lang="en-US" altLang="ja-JP" sz="1800" dirty="0">
              <a:latin typeface="+mn-lt"/>
            </a:endParaRPr>
          </a:p>
          <a:p>
            <a:endParaRPr kumimoji="1" lang="en-US" altLang="ja-JP" sz="1800" dirty="0"/>
          </a:p>
        </p:txBody>
      </p:sp>
    </p:spTree>
    <p:extLst>
      <p:ext uri="{BB962C8B-B14F-4D97-AF65-F5344CB8AC3E}">
        <p14:creationId xmlns:p14="http://schemas.microsoft.com/office/powerpoint/2010/main" val="3634209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8161" y="1125493"/>
            <a:ext cx="11106511" cy="5078313"/>
          </a:xfrm>
          <a:prstGeom prst="rect">
            <a:avLst/>
          </a:prstGeom>
          <a:noFill/>
        </p:spPr>
        <p:txBody>
          <a:bodyPr wrap="square" rtlCol="0">
            <a:spAutoFit/>
          </a:bodyPr>
          <a:lstStyle/>
          <a:p>
            <a:r>
              <a:rPr kumimoji="1" lang="ja-JP" altLang="en-US" sz="2000" b="1" dirty="0" smtClean="0">
                <a:solidFill>
                  <a:srgbClr val="002060"/>
                </a:solidFill>
                <a:latin typeface="+mn-lt"/>
              </a:rPr>
              <a:t>＜</a:t>
            </a:r>
            <a:r>
              <a:rPr kumimoji="1" lang="en-US" altLang="ja-JP" sz="2000" b="1" dirty="0" smtClean="0">
                <a:solidFill>
                  <a:srgbClr val="002060"/>
                </a:solidFill>
                <a:latin typeface="+mn-lt"/>
              </a:rPr>
              <a:t>3</a:t>
            </a:r>
            <a:r>
              <a:rPr kumimoji="1" lang="hu-HU" altLang="ja-JP" sz="2000" b="1" dirty="0" smtClean="0">
                <a:solidFill>
                  <a:srgbClr val="002060"/>
                </a:solidFill>
                <a:latin typeface="+mn-lt"/>
              </a:rPr>
              <a:t>. eset</a:t>
            </a:r>
            <a:r>
              <a:rPr kumimoji="1" lang="ja-JP" altLang="en-US" sz="2000" b="1" dirty="0" smtClean="0">
                <a:solidFill>
                  <a:srgbClr val="002060"/>
                </a:solidFill>
                <a:latin typeface="+mn-lt"/>
              </a:rPr>
              <a:t>＞</a:t>
            </a:r>
            <a:endParaRPr kumimoji="1" lang="hu-HU" altLang="ja-JP" sz="2000" b="1" dirty="0" smtClean="0">
              <a:solidFill>
                <a:srgbClr val="002060"/>
              </a:solidFill>
              <a:latin typeface="+mn-lt"/>
            </a:endParaRPr>
          </a:p>
          <a:p>
            <a:endParaRPr kumimoji="1" lang="en-US" altLang="ja-JP" b="1" dirty="0" smtClean="0">
              <a:solidFill>
                <a:srgbClr val="002060"/>
              </a:solidFill>
              <a:latin typeface="+mn-lt"/>
            </a:endParaRPr>
          </a:p>
          <a:p>
            <a:r>
              <a:rPr kumimoji="1" lang="en-US" altLang="ja-JP" sz="1800" b="1" dirty="0">
                <a:latin typeface="+mn-lt"/>
              </a:rPr>
              <a:t>2.1.5 </a:t>
            </a:r>
            <a:r>
              <a:rPr kumimoji="1" lang="hu-HU" altLang="ja-JP" sz="1800" b="1" dirty="0" smtClean="0">
                <a:latin typeface="+mn-lt"/>
              </a:rPr>
              <a:t>Érdekkonfliktusok</a:t>
            </a:r>
            <a:endParaRPr kumimoji="1" lang="ja-JP" altLang="en-US" sz="1800" b="1" dirty="0">
              <a:latin typeface="+mn-lt"/>
            </a:endParaRPr>
          </a:p>
          <a:p>
            <a:endParaRPr kumimoji="1" lang="hu-HU" altLang="ja-JP" sz="1800" dirty="0" smtClean="0">
              <a:latin typeface="+mn-lt"/>
            </a:endParaRPr>
          </a:p>
          <a:p>
            <a:r>
              <a:rPr kumimoji="1" lang="en-US" altLang="ja-JP" sz="1800" dirty="0">
                <a:latin typeface="+mn-lt"/>
              </a:rPr>
              <a:t>Derek </a:t>
            </a:r>
            <a:r>
              <a:rPr kumimoji="1" lang="hu-HU" altLang="ja-JP" sz="1800" dirty="0">
                <a:latin typeface="+mn-lt"/>
              </a:rPr>
              <a:t>felelős a gyárban használt irodai berendezések beszerzéséért.</a:t>
            </a:r>
            <a:endParaRPr kumimoji="1" lang="en-US" altLang="ja-JP" sz="1800" dirty="0">
              <a:latin typeface="+mn-lt"/>
            </a:endParaRPr>
          </a:p>
          <a:p>
            <a:r>
              <a:rPr kumimoji="1" lang="hu-HU" altLang="ja-JP" sz="1800" dirty="0">
                <a:latin typeface="+mn-lt"/>
              </a:rPr>
              <a:t>A testvére egy olyan vállalatot vezet, amely a gyár által használt berendezéseket állítja elő.</a:t>
            </a:r>
            <a:endParaRPr kumimoji="1" lang="en-US" altLang="ja-JP" sz="1800" dirty="0">
              <a:latin typeface="+mn-lt"/>
            </a:endParaRPr>
          </a:p>
          <a:p>
            <a:r>
              <a:rPr kumimoji="1" lang="hu-HU" altLang="ja-JP" sz="1800" dirty="0">
                <a:latin typeface="+mn-lt"/>
              </a:rPr>
              <a:t>Habár tudja, hogy a testvére cége által ajánlott ár magasabb, mint a piaci ár, jóváhagyás nélkül folytatja a berendezések beszerzésének folyamatát a testvére cégétől.</a:t>
            </a:r>
            <a:endParaRPr kumimoji="1" lang="en-US" altLang="ja-JP" sz="1800" dirty="0">
              <a:latin typeface="+mn-lt"/>
            </a:endParaRPr>
          </a:p>
          <a:p>
            <a:endParaRPr kumimoji="1" lang="en-US" altLang="ja-JP" sz="1800" dirty="0">
              <a:latin typeface="+mn-lt"/>
            </a:endParaRPr>
          </a:p>
          <a:p>
            <a:r>
              <a:rPr kumimoji="1" lang="hu-HU" altLang="ja-JP" sz="1800" b="1" dirty="0">
                <a:latin typeface="+mn-lt"/>
              </a:rPr>
              <a:t>Mit gondolsz</a:t>
            </a:r>
            <a:r>
              <a:rPr kumimoji="1" lang="en-US" altLang="ja-JP" sz="1800" b="1" dirty="0">
                <a:latin typeface="+mn-lt"/>
              </a:rPr>
              <a:t>?</a:t>
            </a:r>
          </a:p>
          <a:p>
            <a:endParaRPr kumimoji="1" lang="en-US" altLang="ja-JP" sz="1800" dirty="0">
              <a:latin typeface="+mn-lt"/>
            </a:endParaRPr>
          </a:p>
          <a:p>
            <a:pPr marL="363538" indent="-363538"/>
            <a:r>
              <a:rPr kumimoji="1" lang="en-US" altLang="ja-JP" sz="1800" dirty="0">
                <a:latin typeface="+mn-lt"/>
              </a:rPr>
              <a:t>1.</a:t>
            </a:r>
            <a:r>
              <a:rPr kumimoji="1" lang="ja-JP" altLang="en-US" sz="1800" dirty="0">
                <a:latin typeface="+mn-lt"/>
              </a:rPr>
              <a:t>　</a:t>
            </a:r>
            <a:r>
              <a:rPr kumimoji="1" lang="hu-HU" altLang="ja-JP" sz="1800" dirty="0">
                <a:latin typeface="+mn-lt"/>
              </a:rPr>
              <a:t>Ez a cselekedet az érdekkonfliktusok szabályának megsértése alá tartozik, és feláldozza a TDK-csoport nyereségét.</a:t>
            </a:r>
            <a:endParaRPr kumimoji="1" lang="en-US" altLang="ja-JP" sz="1800" dirty="0">
              <a:latin typeface="+mn-lt"/>
            </a:endParaRPr>
          </a:p>
          <a:p>
            <a:pPr marL="363538" indent="-363538"/>
            <a:r>
              <a:rPr kumimoji="1" lang="en-US" altLang="ja-JP" sz="1800" dirty="0">
                <a:latin typeface="+mn-lt"/>
              </a:rPr>
              <a:t>2.</a:t>
            </a:r>
            <a:r>
              <a:rPr kumimoji="1" lang="ja-JP" altLang="en-US" sz="1800" dirty="0">
                <a:latin typeface="+mn-lt"/>
              </a:rPr>
              <a:t>　</a:t>
            </a:r>
            <a:r>
              <a:rPr kumimoji="1" lang="hu-HU" altLang="ja-JP" sz="1800" dirty="0">
                <a:latin typeface="+mn-lt"/>
              </a:rPr>
              <a:t>Az árképzés nem probléma.</a:t>
            </a:r>
            <a:r>
              <a:rPr kumimoji="1" lang="en-US" altLang="ja-JP" sz="1800" dirty="0">
                <a:latin typeface="+mn-lt"/>
              </a:rPr>
              <a:t> Derek</a:t>
            </a:r>
            <a:r>
              <a:rPr kumimoji="1" lang="hu-HU" altLang="ja-JP" sz="1800" dirty="0" err="1">
                <a:latin typeface="+mn-lt"/>
              </a:rPr>
              <a:t>nek</a:t>
            </a:r>
            <a:r>
              <a:rPr kumimoji="1" lang="hu-HU" altLang="ja-JP" sz="1800" dirty="0">
                <a:latin typeface="+mn-lt"/>
              </a:rPr>
              <a:t> van döntési jogosultsága beszerzési kérdésekben, és ide tartozik a testvére vállalata is. </a:t>
            </a:r>
            <a:endParaRPr kumimoji="1" lang="en-US" altLang="ja-JP" sz="1800" dirty="0">
              <a:latin typeface="+mn-lt"/>
            </a:endParaRPr>
          </a:p>
          <a:p>
            <a:pPr marL="363538" indent="-363538">
              <a:buAutoNum type="arabicPeriod" startAt="3"/>
            </a:pPr>
            <a:r>
              <a:rPr kumimoji="1" lang="en-US" altLang="ja-JP" sz="1800" dirty="0">
                <a:latin typeface="+mn-lt"/>
              </a:rPr>
              <a:t>Derek</a:t>
            </a:r>
            <a:r>
              <a:rPr kumimoji="1" lang="hu-HU" altLang="ja-JP" sz="1800" dirty="0" err="1">
                <a:latin typeface="+mn-lt"/>
              </a:rPr>
              <a:t>nek</a:t>
            </a:r>
            <a:r>
              <a:rPr kumimoji="1" lang="hu-HU" altLang="ja-JP" sz="1800" dirty="0">
                <a:latin typeface="+mn-lt"/>
              </a:rPr>
              <a:t> nem kell elárulnia, hogy a vállalatot a testvére vezeti, ezért rendben van, ha a berendezéseket a testvérétől </a:t>
            </a:r>
            <a:r>
              <a:rPr kumimoji="1" lang="hu-HU" altLang="ja-JP" sz="1800" dirty="0" err="1">
                <a:latin typeface="+mn-lt"/>
              </a:rPr>
              <a:t>szerzi</a:t>
            </a:r>
            <a:r>
              <a:rPr kumimoji="1" lang="hu-HU" altLang="ja-JP" sz="1800" dirty="0">
                <a:latin typeface="+mn-lt"/>
              </a:rPr>
              <a:t> be.</a:t>
            </a:r>
            <a:endParaRPr kumimoji="1" lang="en-US" altLang="ja-JP" sz="1800" dirty="0">
              <a:latin typeface="+mn-lt"/>
            </a:endParaRPr>
          </a:p>
          <a:p>
            <a:endParaRPr kumimoji="1" lang="en-US" altLang="ja-JP" sz="1800" dirty="0" smtClean="0">
              <a:latin typeface="+mn-lt"/>
            </a:endParaRPr>
          </a:p>
        </p:txBody>
      </p:sp>
    </p:spTree>
    <p:extLst>
      <p:ext uri="{BB962C8B-B14F-4D97-AF65-F5344CB8AC3E}">
        <p14:creationId xmlns:p14="http://schemas.microsoft.com/office/powerpoint/2010/main" val="1730719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8161" y="1125493"/>
            <a:ext cx="11106511" cy="5078313"/>
          </a:xfrm>
          <a:prstGeom prst="rect">
            <a:avLst/>
          </a:prstGeom>
          <a:noFill/>
        </p:spPr>
        <p:txBody>
          <a:bodyPr wrap="square" rtlCol="0">
            <a:spAutoFit/>
          </a:bodyPr>
          <a:lstStyle/>
          <a:p>
            <a:r>
              <a:rPr kumimoji="1" lang="ja-JP" altLang="en-US" sz="2000" b="1" dirty="0" smtClean="0">
                <a:solidFill>
                  <a:srgbClr val="002060"/>
                </a:solidFill>
                <a:latin typeface="+mn-lt"/>
              </a:rPr>
              <a:t>＜</a:t>
            </a:r>
            <a:r>
              <a:rPr kumimoji="1" lang="en-US" altLang="ja-JP" sz="2000" b="1" dirty="0" smtClean="0">
                <a:solidFill>
                  <a:srgbClr val="002060"/>
                </a:solidFill>
                <a:latin typeface="+mn-lt"/>
              </a:rPr>
              <a:t>3</a:t>
            </a:r>
            <a:r>
              <a:rPr kumimoji="1" lang="hu-HU" altLang="ja-JP" sz="2000" b="1" dirty="0" smtClean="0">
                <a:solidFill>
                  <a:srgbClr val="002060"/>
                </a:solidFill>
                <a:latin typeface="+mn-lt"/>
              </a:rPr>
              <a:t>. eset</a:t>
            </a:r>
            <a:r>
              <a:rPr kumimoji="1" lang="ja-JP" altLang="en-US" sz="2000" b="1" dirty="0" smtClean="0">
                <a:solidFill>
                  <a:srgbClr val="002060"/>
                </a:solidFill>
                <a:latin typeface="+mn-lt"/>
              </a:rPr>
              <a:t>＞</a:t>
            </a:r>
            <a:endParaRPr kumimoji="1" lang="hu-HU" altLang="ja-JP" sz="2000" b="1" dirty="0" smtClean="0">
              <a:solidFill>
                <a:srgbClr val="002060"/>
              </a:solidFill>
              <a:latin typeface="+mn-lt"/>
            </a:endParaRPr>
          </a:p>
          <a:p>
            <a:endParaRPr kumimoji="1" lang="en-US" altLang="ja-JP" b="1" dirty="0" smtClean="0">
              <a:solidFill>
                <a:srgbClr val="002060"/>
              </a:solidFill>
              <a:latin typeface="+mn-lt"/>
            </a:endParaRPr>
          </a:p>
          <a:p>
            <a:r>
              <a:rPr kumimoji="1" lang="en-US" altLang="ja-JP" sz="1800" b="1" dirty="0">
                <a:latin typeface="+mn-lt"/>
              </a:rPr>
              <a:t>2.1.5 </a:t>
            </a:r>
            <a:r>
              <a:rPr kumimoji="1" lang="hu-HU" altLang="ja-JP" sz="1800" b="1" dirty="0" smtClean="0">
                <a:latin typeface="+mn-lt"/>
              </a:rPr>
              <a:t>Érdekkonfliktusok</a:t>
            </a:r>
            <a:endParaRPr kumimoji="1" lang="ja-JP" altLang="en-US" sz="1800" b="1" dirty="0">
              <a:latin typeface="+mn-lt"/>
            </a:endParaRPr>
          </a:p>
          <a:p>
            <a:endParaRPr kumimoji="1" lang="hu-HU" altLang="ja-JP" sz="1800" dirty="0" smtClean="0">
              <a:latin typeface="+mn-lt"/>
            </a:endParaRPr>
          </a:p>
          <a:p>
            <a:r>
              <a:rPr kumimoji="1" lang="en-US" altLang="ja-JP" sz="1800" dirty="0">
                <a:latin typeface="+mn-lt"/>
              </a:rPr>
              <a:t>Derek </a:t>
            </a:r>
            <a:r>
              <a:rPr kumimoji="1" lang="hu-HU" altLang="ja-JP" sz="1800" dirty="0">
                <a:latin typeface="+mn-lt"/>
              </a:rPr>
              <a:t>felelős a gyárban használt irodai berendezések beszerzéséért.</a:t>
            </a:r>
            <a:endParaRPr kumimoji="1" lang="en-US" altLang="ja-JP" sz="1800" dirty="0">
              <a:latin typeface="+mn-lt"/>
            </a:endParaRPr>
          </a:p>
          <a:p>
            <a:r>
              <a:rPr kumimoji="1" lang="hu-HU" altLang="ja-JP" sz="1800" dirty="0">
                <a:latin typeface="+mn-lt"/>
              </a:rPr>
              <a:t>A testvére egy olyan vállalatot vezet, amely a gyár által használt berendezéseket állítja elő.</a:t>
            </a:r>
            <a:endParaRPr kumimoji="1" lang="en-US" altLang="ja-JP" sz="1800" dirty="0">
              <a:latin typeface="+mn-lt"/>
            </a:endParaRPr>
          </a:p>
          <a:p>
            <a:r>
              <a:rPr kumimoji="1" lang="hu-HU" altLang="ja-JP" sz="1800" dirty="0">
                <a:latin typeface="+mn-lt"/>
              </a:rPr>
              <a:t>Habár tudja, hogy a testvére cége által ajánlott ár magasabb, mint a piaci ár, jóváhagyás nélkül folytatja a berendezések beszerzésének folyamatát a testvére cégétől.</a:t>
            </a:r>
            <a:endParaRPr kumimoji="1" lang="en-US" altLang="ja-JP" sz="1800" dirty="0">
              <a:latin typeface="+mn-lt"/>
            </a:endParaRPr>
          </a:p>
          <a:p>
            <a:endParaRPr kumimoji="1" lang="en-US" altLang="ja-JP" sz="1800" dirty="0">
              <a:latin typeface="+mn-lt"/>
            </a:endParaRPr>
          </a:p>
          <a:p>
            <a:r>
              <a:rPr kumimoji="1" lang="hu-HU" altLang="ja-JP" sz="1800" b="1" dirty="0">
                <a:latin typeface="+mn-lt"/>
              </a:rPr>
              <a:t>Mit gondolsz</a:t>
            </a:r>
            <a:r>
              <a:rPr kumimoji="1" lang="en-US" altLang="ja-JP" sz="1800" b="1" dirty="0">
                <a:latin typeface="+mn-lt"/>
              </a:rPr>
              <a:t>?</a:t>
            </a:r>
          </a:p>
          <a:p>
            <a:endParaRPr kumimoji="1" lang="en-US" altLang="ja-JP" sz="1800" dirty="0">
              <a:latin typeface="+mn-lt"/>
            </a:endParaRPr>
          </a:p>
          <a:p>
            <a:pPr marL="363538" indent="-363538"/>
            <a:r>
              <a:rPr kumimoji="1" lang="en-US" altLang="ja-JP" sz="1800" dirty="0">
                <a:latin typeface="+mn-lt"/>
              </a:rPr>
              <a:t>1.</a:t>
            </a:r>
            <a:r>
              <a:rPr kumimoji="1" lang="ja-JP" altLang="en-US" sz="1800" dirty="0">
                <a:latin typeface="+mn-lt"/>
              </a:rPr>
              <a:t>　</a:t>
            </a:r>
            <a:r>
              <a:rPr kumimoji="1" lang="hu-HU" altLang="ja-JP" sz="1800" b="1" dirty="0">
                <a:solidFill>
                  <a:srgbClr val="0046AD"/>
                </a:solidFill>
                <a:latin typeface="+mn-lt"/>
              </a:rPr>
              <a:t>Ez a cselekedet az érdekkonfliktusok szabályának megsértése alá tartozik, és feláldozza a TDK-csoport nyereségét.</a:t>
            </a:r>
            <a:endParaRPr kumimoji="1" lang="en-US" altLang="ja-JP" sz="1800" b="1" dirty="0">
              <a:solidFill>
                <a:srgbClr val="0046AD"/>
              </a:solidFill>
              <a:latin typeface="+mn-lt"/>
            </a:endParaRPr>
          </a:p>
          <a:p>
            <a:pPr marL="363538" indent="-363538"/>
            <a:r>
              <a:rPr kumimoji="1" lang="en-US" altLang="ja-JP" sz="1800" dirty="0">
                <a:latin typeface="+mn-lt"/>
              </a:rPr>
              <a:t>2.</a:t>
            </a:r>
            <a:r>
              <a:rPr kumimoji="1" lang="ja-JP" altLang="en-US" sz="1800" dirty="0">
                <a:latin typeface="+mn-lt"/>
              </a:rPr>
              <a:t>　</a:t>
            </a:r>
            <a:r>
              <a:rPr kumimoji="1" lang="hu-HU" altLang="ja-JP" sz="1800" dirty="0">
                <a:latin typeface="+mn-lt"/>
              </a:rPr>
              <a:t>Az árképzés nem probléma.</a:t>
            </a:r>
            <a:r>
              <a:rPr kumimoji="1" lang="en-US" altLang="ja-JP" sz="1800" dirty="0">
                <a:latin typeface="+mn-lt"/>
              </a:rPr>
              <a:t> Derek</a:t>
            </a:r>
            <a:r>
              <a:rPr kumimoji="1" lang="hu-HU" altLang="ja-JP" sz="1800" dirty="0" err="1">
                <a:latin typeface="+mn-lt"/>
              </a:rPr>
              <a:t>nek</a:t>
            </a:r>
            <a:r>
              <a:rPr kumimoji="1" lang="hu-HU" altLang="ja-JP" sz="1800" dirty="0">
                <a:latin typeface="+mn-lt"/>
              </a:rPr>
              <a:t> van döntési jogosultsága beszerzési kérdésekben, és ide tartozik a testvére vállalata is. </a:t>
            </a:r>
            <a:endParaRPr kumimoji="1" lang="en-US" altLang="ja-JP" sz="1800" dirty="0">
              <a:latin typeface="+mn-lt"/>
            </a:endParaRPr>
          </a:p>
          <a:p>
            <a:pPr marL="363538" indent="-363538">
              <a:buAutoNum type="arabicPeriod" startAt="3"/>
            </a:pPr>
            <a:r>
              <a:rPr kumimoji="1" lang="en-US" altLang="ja-JP" sz="1800" dirty="0">
                <a:latin typeface="+mn-lt"/>
              </a:rPr>
              <a:t>Derek</a:t>
            </a:r>
            <a:r>
              <a:rPr kumimoji="1" lang="hu-HU" altLang="ja-JP" sz="1800" dirty="0" err="1">
                <a:latin typeface="+mn-lt"/>
              </a:rPr>
              <a:t>nek</a:t>
            </a:r>
            <a:r>
              <a:rPr kumimoji="1" lang="hu-HU" altLang="ja-JP" sz="1800" dirty="0">
                <a:latin typeface="+mn-lt"/>
              </a:rPr>
              <a:t> nem kell elárulnia, hogy a vállalatot a testvére vezeti, ezért rendben van, ha a berendezéseket a testvérétől </a:t>
            </a:r>
            <a:r>
              <a:rPr kumimoji="1" lang="hu-HU" altLang="ja-JP" sz="1800" dirty="0" err="1">
                <a:latin typeface="+mn-lt"/>
              </a:rPr>
              <a:t>szerzi</a:t>
            </a:r>
            <a:r>
              <a:rPr kumimoji="1" lang="hu-HU" altLang="ja-JP" sz="1800" dirty="0">
                <a:latin typeface="+mn-lt"/>
              </a:rPr>
              <a:t> be.</a:t>
            </a:r>
            <a:endParaRPr kumimoji="1" lang="en-US" altLang="ja-JP" sz="1800" dirty="0">
              <a:latin typeface="+mn-lt"/>
            </a:endParaRPr>
          </a:p>
          <a:p>
            <a:endParaRPr kumimoji="1" lang="en-US" altLang="ja-JP" sz="1800" dirty="0" smtClean="0">
              <a:latin typeface="+mn-lt"/>
            </a:endParaRPr>
          </a:p>
        </p:txBody>
      </p:sp>
    </p:spTree>
    <p:extLst>
      <p:ext uri="{BB962C8B-B14F-4D97-AF65-F5344CB8AC3E}">
        <p14:creationId xmlns:p14="http://schemas.microsoft.com/office/powerpoint/2010/main" val="2975040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5799" y="1211757"/>
            <a:ext cx="10932459" cy="4801314"/>
          </a:xfrm>
          <a:prstGeom prst="rect">
            <a:avLst/>
          </a:prstGeom>
          <a:noFill/>
        </p:spPr>
        <p:txBody>
          <a:bodyPr wrap="square" rtlCol="0">
            <a:spAutoFit/>
          </a:bodyPr>
          <a:lstStyle/>
          <a:p>
            <a:pPr algn="just"/>
            <a:r>
              <a:rPr kumimoji="1" lang="ja-JP" altLang="en-US" sz="2000" b="1" dirty="0" smtClean="0">
                <a:solidFill>
                  <a:srgbClr val="002060"/>
                </a:solidFill>
              </a:rPr>
              <a:t>＜</a:t>
            </a:r>
            <a:r>
              <a:rPr kumimoji="1" lang="en-US" altLang="ja-JP" sz="2000" b="1" dirty="0" smtClean="0">
                <a:solidFill>
                  <a:srgbClr val="002060"/>
                </a:solidFill>
              </a:rPr>
              <a:t>4</a:t>
            </a:r>
            <a:r>
              <a:rPr kumimoji="1" lang="hu-HU" altLang="ja-JP" sz="2000" b="1" dirty="0" smtClean="0">
                <a:solidFill>
                  <a:srgbClr val="002060"/>
                </a:solidFill>
              </a:rPr>
              <a:t>. eset</a:t>
            </a:r>
            <a:r>
              <a:rPr kumimoji="1" lang="ja-JP" altLang="en-US" sz="2000" b="1" dirty="0" smtClean="0">
                <a:solidFill>
                  <a:srgbClr val="002060"/>
                </a:solidFill>
              </a:rPr>
              <a:t>＞</a:t>
            </a:r>
            <a:endParaRPr kumimoji="1" lang="hu-HU" altLang="ja-JP" sz="2000" b="1" dirty="0" smtClean="0">
              <a:solidFill>
                <a:srgbClr val="002060"/>
              </a:solidFill>
            </a:endParaRPr>
          </a:p>
          <a:p>
            <a:pPr algn="just"/>
            <a:endParaRPr kumimoji="1" lang="en-US" altLang="ja-JP" b="1" dirty="0" smtClean="0">
              <a:solidFill>
                <a:srgbClr val="002060"/>
              </a:solidFill>
            </a:endParaRPr>
          </a:p>
          <a:p>
            <a:pPr algn="just"/>
            <a:r>
              <a:rPr kumimoji="1" lang="en-US" altLang="ja-JP" sz="1800" b="1" dirty="0" smtClean="0"/>
              <a:t>2.1.8</a:t>
            </a:r>
            <a:r>
              <a:rPr kumimoji="1" lang="hu-HU" altLang="ja-JP" sz="1800" b="1" dirty="0"/>
              <a:t> A TDK-csoport vagyonának védelme és megfelelő használata</a:t>
            </a:r>
            <a:endParaRPr kumimoji="1" lang="ja-JP" altLang="en-US" sz="1800" b="1" dirty="0"/>
          </a:p>
          <a:p>
            <a:pPr algn="just"/>
            <a:endParaRPr kumimoji="1" lang="hu-HU" altLang="ja-JP" sz="1800" dirty="0" smtClean="0"/>
          </a:p>
          <a:p>
            <a:pPr algn="just"/>
            <a:r>
              <a:rPr kumimoji="1" lang="en-US" altLang="ja-JP" sz="1800" dirty="0"/>
              <a:t>Cassie </a:t>
            </a:r>
            <a:r>
              <a:rPr kumimoji="1" lang="hu-HU" altLang="ja-JP" sz="1800" dirty="0"/>
              <a:t>munkát talált a TDK egyik versenytársánál, és a jövő hónapban fog munkába állni. </a:t>
            </a:r>
          </a:p>
          <a:p>
            <a:pPr algn="just"/>
            <a:r>
              <a:rPr kumimoji="1" lang="hu-HU" altLang="ja-JP" sz="1800" dirty="0"/>
              <a:t>Ha bizalmas információkat oszt meg a TDK-ról az új kollégáival, akkor ezzel hozzásegítheti a vállalatot teljesítménye javításához.</a:t>
            </a:r>
            <a:endParaRPr kumimoji="1" lang="en-US" altLang="ja-JP" sz="1800" dirty="0"/>
          </a:p>
          <a:p>
            <a:pPr algn="just"/>
            <a:endParaRPr kumimoji="1" lang="en-US" altLang="ja-JP" sz="1800" dirty="0"/>
          </a:p>
          <a:p>
            <a:pPr algn="just"/>
            <a:r>
              <a:rPr kumimoji="1" lang="hu-HU" altLang="ja-JP" sz="1800" b="1" dirty="0"/>
              <a:t>Mit gondolsz</a:t>
            </a:r>
            <a:r>
              <a:rPr kumimoji="1" lang="en-US" altLang="ja-JP" sz="1800" b="1" dirty="0"/>
              <a:t>?</a:t>
            </a:r>
          </a:p>
          <a:p>
            <a:pPr algn="just"/>
            <a:endParaRPr kumimoji="1" lang="en-US" altLang="ja-JP" sz="1800" dirty="0"/>
          </a:p>
          <a:p>
            <a:pPr marL="363538" indent="-363538" algn="just"/>
            <a:r>
              <a:rPr kumimoji="1" lang="en-US" altLang="ja-JP" sz="1800" dirty="0"/>
              <a:t>1.</a:t>
            </a:r>
            <a:r>
              <a:rPr kumimoji="1" lang="ja-JP" altLang="en-US" sz="1800" dirty="0"/>
              <a:t>　</a:t>
            </a:r>
            <a:r>
              <a:rPr kumimoji="1" lang="hu-HU" altLang="ja-JP" sz="1800" dirty="0"/>
              <a:t>Elfogadható a bizalmas információk megosztása az új vállalatával, hiszen már nem a TDK alkalmazottja.</a:t>
            </a:r>
            <a:endParaRPr kumimoji="1" lang="en-US" altLang="ja-JP" sz="1800" b="1" dirty="0">
              <a:solidFill>
                <a:srgbClr val="0046AD"/>
              </a:solidFill>
            </a:endParaRPr>
          </a:p>
          <a:p>
            <a:pPr marL="363538" indent="-363538" algn="just"/>
            <a:r>
              <a:rPr kumimoji="1" lang="en-US" altLang="ja-JP" sz="1800" dirty="0"/>
              <a:t>2.</a:t>
            </a:r>
            <a:r>
              <a:rPr kumimoji="1" lang="ja-JP" altLang="en-US" sz="1800" dirty="0"/>
              <a:t>　</a:t>
            </a:r>
            <a:r>
              <a:rPr kumimoji="1" lang="hu-HU" altLang="ja-JP" sz="1800" dirty="0"/>
              <a:t>Ha az </a:t>
            </a:r>
            <a:r>
              <a:rPr kumimoji="1" lang="en-US" altLang="ja-JP" sz="1800" dirty="0"/>
              <a:t>inform</a:t>
            </a:r>
            <a:r>
              <a:rPr kumimoji="1" lang="hu-HU" altLang="ja-JP" sz="1800" dirty="0" err="1"/>
              <a:t>áció</a:t>
            </a:r>
            <a:r>
              <a:rPr kumimoji="1" lang="en-US" altLang="ja-JP" sz="1800" dirty="0"/>
              <a:t> </a:t>
            </a:r>
            <a:r>
              <a:rPr kumimoji="1" lang="hu-HU" altLang="ja-JP" sz="1800" dirty="0"/>
              <a:t>hasznos az új vállalata számára, akkor alapjában véve elkerülhetetlen, </a:t>
            </a:r>
            <a:r>
              <a:rPr kumimoji="1" lang="hu-HU" altLang="ja-JP" sz="1800" dirty="0" smtClean="0"/>
              <a:t>hogy </a:t>
            </a:r>
            <a:r>
              <a:rPr kumimoji="1" lang="hu-HU" altLang="ja-JP" sz="1800" dirty="0"/>
              <a:t>információt szivárogtat ki anélkül, hogy azt a TDK tudomására hozná.</a:t>
            </a:r>
            <a:endParaRPr kumimoji="1" lang="en-US" altLang="ja-JP" sz="1800" dirty="0"/>
          </a:p>
          <a:p>
            <a:pPr marL="363538" indent="-363538" algn="just">
              <a:buAutoNum type="arabicPeriod" startAt="3"/>
            </a:pPr>
            <a:r>
              <a:rPr kumimoji="1" lang="hu-HU" altLang="ja-JP" sz="1800" dirty="0"/>
              <a:t>Még ha birtokában is van olyan információknak, amelyek hasznosak az új vállalata számára, tilos a TDK-csoport bizalmas információit kiszivárogtatni.</a:t>
            </a:r>
            <a:endParaRPr kumimoji="1" lang="en-US" altLang="ja-JP" sz="1800" dirty="0"/>
          </a:p>
          <a:p>
            <a:endParaRPr kumimoji="1" lang="ja-JP" altLang="en-US" sz="1800" dirty="0"/>
          </a:p>
        </p:txBody>
      </p:sp>
    </p:spTree>
    <p:extLst>
      <p:ext uri="{BB962C8B-B14F-4D97-AF65-F5344CB8AC3E}">
        <p14:creationId xmlns:p14="http://schemas.microsoft.com/office/powerpoint/2010/main" val="4163239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5799" y="1211757"/>
            <a:ext cx="10932459" cy="4801314"/>
          </a:xfrm>
          <a:prstGeom prst="rect">
            <a:avLst/>
          </a:prstGeom>
          <a:noFill/>
        </p:spPr>
        <p:txBody>
          <a:bodyPr wrap="square" rtlCol="0">
            <a:spAutoFit/>
          </a:bodyPr>
          <a:lstStyle/>
          <a:p>
            <a:pPr algn="just"/>
            <a:r>
              <a:rPr kumimoji="1" lang="ja-JP" altLang="en-US" sz="2000" b="1" dirty="0" smtClean="0">
                <a:solidFill>
                  <a:srgbClr val="002060"/>
                </a:solidFill>
              </a:rPr>
              <a:t>＜</a:t>
            </a:r>
            <a:r>
              <a:rPr kumimoji="1" lang="en-US" altLang="ja-JP" sz="2000" b="1" dirty="0" smtClean="0">
                <a:solidFill>
                  <a:srgbClr val="002060"/>
                </a:solidFill>
              </a:rPr>
              <a:t>4</a:t>
            </a:r>
            <a:r>
              <a:rPr kumimoji="1" lang="hu-HU" altLang="ja-JP" sz="2000" b="1" dirty="0" smtClean="0">
                <a:solidFill>
                  <a:srgbClr val="002060"/>
                </a:solidFill>
              </a:rPr>
              <a:t>. eset</a:t>
            </a:r>
            <a:r>
              <a:rPr kumimoji="1" lang="ja-JP" altLang="en-US" sz="2000" b="1" dirty="0" smtClean="0">
                <a:solidFill>
                  <a:srgbClr val="002060"/>
                </a:solidFill>
              </a:rPr>
              <a:t>＞</a:t>
            </a:r>
            <a:endParaRPr kumimoji="1" lang="hu-HU" altLang="ja-JP" sz="2000" b="1" dirty="0" smtClean="0">
              <a:solidFill>
                <a:srgbClr val="002060"/>
              </a:solidFill>
            </a:endParaRPr>
          </a:p>
          <a:p>
            <a:pPr algn="just"/>
            <a:endParaRPr kumimoji="1" lang="en-US" altLang="ja-JP" b="1" dirty="0" smtClean="0">
              <a:solidFill>
                <a:srgbClr val="002060"/>
              </a:solidFill>
            </a:endParaRPr>
          </a:p>
          <a:p>
            <a:pPr algn="just"/>
            <a:r>
              <a:rPr kumimoji="1" lang="en-US" altLang="ja-JP" sz="1800" b="1" dirty="0" smtClean="0"/>
              <a:t>2.1.8</a:t>
            </a:r>
            <a:r>
              <a:rPr kumimoji="1" lang="hu-HU" altLang="ja-JP" sz="1800" b="1" dirty="0"/>
              <a:t> A TDK-csoport vagyonának védelme és megfelelő használata</a:t>
            </a:r>
            <a:endParaRPr kumimoji="1" lang="ja-JP" altLang="en-US" sz="1800" b="1" dirty="0"/>
          </a:p>
          <a:p>
            <a:pPr algn="just"/>
            <a:endParaRPr kumimoji="1" lang="hu-HU" altLang="ja-JP" sz="1800" dirty="0" smtClean="0"/>
          </a:p>
          <a:p>
            <a:pPr algn="just"/>
            <a:r>
              <a:rPr kumimoji="1" lang="en-US" altLang="ja-JP" sz="1800" dirty="0"/>
              <a:t>Cassie </a:t>
            </a:r>
            <a:r>
              <a:rPr kumimoji="1" lang="hu-HU" altLang="ja-JP" sz="1800" dirty="0"/>
              <a:t>munkát talált a TDK egyik versenytársánál, és a jövő hónapban fog munkába állni. </a:t>
            </a:r>
          </a:p>
          <a:p>
            <a:pPr algn="just"/>
            <a:r>
              <a:rPr kumimoji="1" lang="hu-HU" altLang="ja-JP" sz="1800" dirty="0"/>
              <a:t>Ha bizalmas információkat oszt meg a TDK-ról az új kollégáival, akkor ezzel hozzásegítheti a vállalatot teljesítménye javításához.</a:t>
            </a:r>
            <a:endParaRPr kumimoji="1" lang="en-US" altLang="ja-JP" sz="1800" dirty="0"/>
          </a:p>
          <a:p>
            <a:pPr algn="just"/>
            <a:endParaRPr kumimoji="1" lang="en-US" altLang="ja-JP" sz="1800" dirty="0"/>
          </a:p>
          <a:p>
            <a:pPr algn="just"/>
            <a:r>
              <a:rPr kumimoji="1" lang="hu-HU" altLang="ja-JP" sz="1800" b="1" dirty="0"/>
              <a:t>Mit gondolsz</a:t>
            </a:r>
            <a:r>
              <a:rPr kumimoji="1" lang="en-US" altLang="ja-JP" sz="1800" b="1" dirty="0"/>
              <a:t>?</a:t>
            </a:r>
          </a:p>
          <a:p>
            <a:pPr algn="just"/>
            <a:endParaRPr kumimoji="1" lang="en-US" altLang="ja-JP" sz="1800" dirty="0"/>
          </a:p>
          <a:p>
            <a:pPr marL="363538" indent="-363538" algn="just"/>
            <a:r>
              <a:rPr kumimoji="1" lang="en-US" altLang="ja-JP" sz="1800" dirty="0"/>
              <a:t>1.</a:t>
            </a:r>
            <a:r>
              <a:rPr kumimoji="1" lang="ja-JP" altLang="en-US" sz="1800" dirty="0"/>
              <a:t>　</a:t>
            </a:r>
            <a:r>
              <a:rPr kumimoji="1" lang="hu-HU" altLang="ja-JP" sz="1800" dirty="0"/>
              <a:t>Elfogadható a bizalmas információk megosztása az új vállalatával, hiszen már nem a TDK alkalmazottja.</a:t>
            </a:r>
            <a:endParaRPr kumimoji="1" lang="en-US" altLang="ja-JP" sz="1800" b="1" dirty="0">
              <a:solidFill>
                <a:srgbClr val="0046AD"/>
              </a:solidFill>
            </a:endParaRPr>
          </a:p>
          <a:p>
            <a:pPr marL="363538" indent="-363538" algn="just"/>
            <a:r>
              <a:rPr kumimoji="1" lang="en-US" altLang="ja-JP" sz="1800" dirty="0"/>
              <a:t>2.</a:t>
            </a:r>
            <a:r>
              <a:rPr kumimoji="1" lang="ja-JP" altLang="en-US" sz="1800" dirty="0"/>
              <a:t>　</a:t>
            </a:r>
            <a:r>
              <a:rPr kumimoji="1" lang="hu-HU" altLang="ja-JP" sz="1800" dirty="0"/>
              <a:t>Ha az </a:t>
            </a:r>
            <a:r>
              <a:rPr kumimoji="1" lang="en-US" altLang="ja-JP" sz="1800" dirty="0"/>
              <a:t>inform</a:t>
            </a:r>
            <a:r>
              <a:rPr kumimoji="1" lang="hu-HU" altLang="ja-JP" sz="1800" dirty="0" err="1"/>
              <a:t>áció</a:t>
            </a:r>
            <a:r>
              <a:rPr kumimoji="1" lang="en-US" altLang="ja-JP" sz="1800" dirty="0"/>
              <a:t> </a:t>
            </a:r>
            <a:r>
              <a:rPr kumimoji="1" lang="hu-HU" altLang="ja-JP" sz="1800" dirty="0"/>
              <a:t>hasznos az új vállalata számára, akkor alapjában véve elkerülhetetlen, </a:t>
            </a:r>
            <a:r>
              <a:rPr kumimoji="1" lang="hu-HU" altLang="ja-JP" sz="1800" dirty="0" smtClean="0"/>
              <a:t>hogy </a:t>
            </a:r>
            <a:r>
              <a:rPr kumimoji="1" lang="hu-HU" altLang="ja-JP" sz="1800" dirty="0"/>
              <a:t>információt szivárogtat ki anélkül, hogy azt a TDK tudomására hozná.</a:t>
            </a:r>
            <a:endParaRPr kumimoji="1" lang="en-US" altLang="ja-JP" sz="1800" dirty="0"/>
          </a:p>
          <a:p>
            <a:pPr marL="363538" indent="-363538" algn="just">
              <a:buAutoNum type="arabicPeriod" startAt="3"/>
            </a:pPr>
            <a:r>
              <a:rPr kumimoji="1" lang="hu-HU" altLang="ja-JP" sz="1800" b="1" dirty="0">
                <a:solidFill>
                  <a:srgbClr val="0046AD"/>
                </a:solidFill>
              </a:rPr>
              <a:t>Még ha birtokában is van olyan információknak, amelyek hasznosak az új vállalata számára, tilos a TDK-csoport bizalmas információit kiszivárogtatni.</a:t>
            </a:r>
            <a:endParaRPr kumimoji="1" lang="en-US" altLang="ja-JP" sz="1800" b="1" dirty="0">
              <a:solidFill>
                <a:srgbClr val="0046AD"/>
              </a:solidFill>
            </a:endParaRPr>
          </a:p>
          <a:p>
            <a:endParaRPr kumimoji="1" lang="ja-JP" altLang="en-US" sz="1800" dirty="0"/>
          </a:p>
        </p:txBody>
      </p:sp>
    </p:spTree>
    <p:extLst>
      <p:ext uri="{BB962C8B-B14F-4D97-AF65-F5344CB8AC3E}">
        <p14:creationId xmlns:p14="http://schemas.microsoft.com/office/powerpoint/2010/main" val="852101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p:cNvSpPr>
          <p:nvPr/>
        </p:nvSpPr>
        <p:spPr>
          <a:xfrm>
            <a:off x="727023" y="2759401"/>
            <a:ext cx="7496742" cy="984885"/>
          </a:xfrm>
          <a:prstGeom prst="rect">
            <a:avLst/>
          </a:prstGeom>
          <a:noFill/>
        </p:spPr>
        <p:txBody>
          <a:bodyPr wrap="square" lIns="0" tIns="0" rIns="0" bIns="0" rtlCol="0">
            <a:spAutoFit/>
          </a:bodyPr>
          <a:lstStyle/>
          <a:p>
            <a:pPr algn="just">
              <a:spcAft>
                <a:spcPts val="400"/>
              </a:spcAft>
            </a:pPr>
            <a:r>
              <a:rPr kumimoji="1" lang="hu-HU" altLang="ja-JP" dirty="0" smtClean="0">
                <a:latin typeface="+mn-lt"/>
                <a:cs typeface="Meiryo" charset="-128"/>
              </a:rPr>
              <a:t>A </a:t>
            </a:r>
            <a:r>
              <a:rPr kumimoji="1" lang="en-US" altLang="ja-JP" dirty="0" smtClean="0">
                <a:latin typeface="+mn-lt"/>
                <a:cs typeface="Meiryo" charset="-128"/>
              </a:rPr>
              <a:t>TDK</a:t>
            </a:r>
            <a:r>
              <a:rPr kumimoji="1" lang="hu-HU" altLang="ja-JP" dirty="0" smtClean="0">
                <a:latin typeface="+mn-lt"/>
                <a:cs typeface="Meiryo" charset="-128"/>
              </a:rPr>
              <a:t>-csoport tiszteletben tartja minden munkavállaló különbözőségét, személyiségét és egyéniségét, és elfogadható, igazságos rendszert hoz létre a munkavállalókkal kapcsolatos bánásmód/személyügyek területén, és elfogadható, igazságos munkafeltételeket biztosít</a:t>
            </a:r>
            <a:r>
              <a:rPr kumimoji="1" lang="en-US" altLang="ja-JP" dirty="0" smtClean="0">
                <a:latin typeface="+mn-lt"/>
                <a:cs typeface="Meiryo" charset="-128"/>
              </a:rPr>
              <a:t>.</a:t>
            </a:r>
            <a:endParaRPr kumimoji="1" lang="en-US" altLang="ja-JP" dirty="0">
              <a:latin typeface="+mn-lt"/>
              <a:cs typeface="Meiryo" charset="-128"/>
            </a:endParaRPr>
          </a:p>
        </p:txBody>
      </p:sp>
      <p:sp>
        <p:nvSpPr>
          <p:cNvPr id="10" name="テキスト ボックス 9"/>
          <p:cNvSpPr txBox="1"/>
          <p:nvPr/>
        </p:nvSpPr>
        <p:spPr>
          <a:xfrm>
            <a:off x="523767" y="1352571"/>
            <a:ext cx="11026863" cy="738664"/>
          </a:xfrm>
          <a:prstGeom prst="rect">
            <a:avLst/>
          </a:prstGeom>
          <a:noFill/>
        </p:spPr>
        <p:txBody>
          <a:bodyPr wrap="square" lIns="0" tIns="0" rIns="0" bIns="0" rtlCol="0">
            <a:spAutoFit/>
          </a:bodyPr>
          <a:lstStyle/>
          <a:p>
            <a:pPr>
              <a:spcAft>
                <a:spcPts val="300"/>
              </a:spcAft>
            </a:pPr>
            <a:r>
              <a:rPr lang="en-US" altLang="ja-JP" sz="2400" b="1" dirty="0" smtClean="0">
                <a:solidFill>
                  <a:srgbClr val="0045AD"/>
                </a:solidFill>
                <a:latin typeface="+mj-lt"/>
                <a:cs typeface="Meiryo" charset="-128"/>
              </a:rPr>
              <a:t>2.2.2 </a:t>
            </a:r>
            <a:r>
              <a:rPr lang="hu-HU" altLang="ja-JP" sz="2400" b="1" dirty="0" smtClean="0">
                <a:solidFill>
                  <a:srgbClr val="0045AD"/>
                </a:solidFill>
                <a:latin typeface="+mj-lt"/>
                <a:cs typeface="Meiryo" charset="-128"/>
              </a:rPr>
              <a:t>A munkavállalók különbözőségének/személyiségének/egyéniségének tisztelete </a:t>
            </a:r>
            <a:endParaRPr kumimoji="1" lang="ja-JP" altLang="en-US" sz="2400" b="1" dirty="0">
              <a:solidFill>
                <a:srgbClr val="0045AD"/>
              </a:solidFill>
              <a:latin typeface="+mj-lt"/>
              <a:cs typeface="Meiryo" charset="-128"/>
            </a:endParaRPr>
          </a:p>
        </p:txBody>
      </p:sp>
      <p:cxnSp>
        <p:nvCxnSpPr>
          <p:cNvPr id="19" name="直線コネクタ 18"/>
          <p:cNvCxnSpPr/>
          <p:nvPr/>
        </p:nvCxnSpPr>
        <p:spPr bwMode="auto">
          <a:xfrm>
            <a:off x="663185" y="2157207"/>
            <a:ext cx="9000000" cy="0"/>
          </a:xfrm>
          <a:prstGeom prst="line">
            <a:avLst/>
          </a:prstGeom>
          <a:noFill/>
          <a:ln w="38100" cap="flat" cmpd="sng" algn="ctr">
            <a:solidFill>
              <a:srgbClr val="0046AD"/>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p:cNvSpPr txBox="1"/>
          <p:nvPr/>
        </p:nvSpPr>
        <p:spPr>
          <a:xfrm>
            <a:off x="2009955" y="5572981"/>
            <a:ext cx="9607244" cy="707886"/>
          </a:xfrm>
          <a:prstGeom prst="rect">
            <a:avLst/>
          </a:prstGeom>
          <a:noFill/>
        </p:spPr>
        <p:txBody>
          <a:bodyPr wrap="square" rtlCol="0">
            <a:spAutoFit/>
          </a:bodyPr>
          <a:lstStyle/>
          <a:p>
            <a:r>
              <a:rPr kumimoji="1" lang="hu-HU" altLang="ja-JP" sz="2000" b="1" dirty="0" smtClean="0">
                <a:solidFill>
                  <a:srgbClr val="FF0000"/>
                </a:solidFill>
                <a:latin typeface="+mj-lt"/>
              </a:rPr>
              <a:t>Tartsd tiszteletben a munkatársaid különbözőségét, személyiségét és egyéniségét! </a:t>
            </a:r>
            <a:endParaRPr kumimoji="1" lang="en-US" altLang="ja-JP" sz="2000" b="1" dirty="0">
              <a:solidFill>
                <a:srgbClr val="FF0000"/>
              </a:solidFill>
              <a:latin typeface="+mj-lt"/>
            </a:endParaRPr>
          </a:p>
        </p:txBody>
      </p:sp>
      <p:grpSp>
        <p:nvGrpSpPr>
          <p:cNvPr id="12" name="グループ化 11"/>
          <p:cNvGrpSpPr/>
          <p:nvPr/>
        </p:nvGrpSpPr>
        <p:grpSpPr>
          <a:xfrm>
            <a:off x="523767" y="5507631"/>
            <a:ext cx="1345724" cy="851853"/>
            <a:chOff x="215152" y="5373000"/>
            <a:chExt cx="1358153" cy="1041248"/>
          </a:xfrm>
        </p:grpSpPr>
        <p:sp>
          <p:nvSpPr>
            <p:cNvPr id="13" name="爆発 1 12"/>
            <p:cNvSpPr/>
            <p:nvPr/>
          </p:nvSpPr>
          <p:spPr bwMode="auto">
            <a:xfrm>
              <a:off x="215152" y="5373000"/>
              <a:ext cx="1358153" cy="1041248"/>
            </a:xfrm>
            <a:prstGeom prst="irregularSeal1">
              <a:avLst/>
            </a:prstGeom>
            <a:solidFill>
              <a:srgbClr val="FFFF0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pic>
          <p:nvPicPr>
            <p:cNvPr id="15" name="図 14" descr="Life of an Educator: Accountability &amp; finger pointing..."/>
            <p:cNvPicPr>
              <a:picLocks noChangeAspect="1"/>
            </p:cNvPicPr>
            <p:nvPr/>
          </p:nvPicPr>
          <p:blipFill>
            <a:blip r:embed="rId3" cstate="print">
              <a:extLst>
                <a:ext uri="{BEBA8EAE-BF5A-486C-A8C5-ECC9F3942E4B}">
                  <a14:imgProps xmlns:a14="http://schemas.microsoft.com/office/drawing/2010/main">
                    <a14:imgLayer r:embed="rId4">
                      <a14:imgEffect>
                        <a14:backgroundRemoval t="0" b="98387" l="0" r="100000"/>
                      </a14:imgEffect>
                    </a14:imgLayer>
                  </a14:imgProps>
                </a:ext>
                <a:ext uri="{28A0092B-C50C-407E-A947-70E740481C1C}">
                  <a14:useLocalDpi xmlns:a14="http://schemas.microsoft.com/office/drawing/2010/main" val="0"/>
                </a:ext>
              </a:extLst>
            </a:blip>
            <a:stretch>
              <a:fillRect/>
            </a:stretch>
          </p:blipFill>
          <p:spPr>
            <a:xfrm>
              <a:off x="488085" y="5573968"/>
              <a:ext cx="862560" cy="594208"/>
            </a:xfrm>
            <a:prstGeom prst="rect">
              <a:avLst/>
            </a:prstGeom>
          </p:spPr>
        </p:pic>
      </p:grpSp>
      <p:sp>
        <p:nvSpPr>
          <p:cNvPr id="16" name="フローチャート: 書類 15"/>
          <p:cNvSpPr/>
          <p:nvPr/>
        </p:nvSpPr>
        <p:spPr bwMode="auto">
          <a:xfrm>
            <a:off x="457197" y="458118"/>
            <a:ext cx="6479031" cy="612648"/>
          </a:xfrm>
          <a:prstGeom prst="flowChartDocument">
            <a:avLst/>
          </a:prstGeom>
          <a:solidFill>
            <a:srgbClr val="0046AD"/>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
        <p:nvSpPr>
          <p:cNvPr id="17" name="テキスト ボックス 16"/>
          <p:cNvSpPr txBox="1"/>
          <p:nvPr/>
        </p:nvSpPr>
        <p:spPr>
          <a:xfrm>
            <a:off x="569743" y="525353"/>
            <a:ext cx="5394041" cy="461665"/>
          </a:xfrm>
          <a:prstGeom prst="rect">
            <a:avLst/>
          </a:prstGeom>
          <a:noFill/>
        </p:spPr>
        <p:txBody>
          <a:bodyPr wrap="none" rtlCol="0">
            <a:spAutoFit/>
          </a:bodyPr>
          <a:lstStyle/>
          <a:p>
            <a:r>
              <a:rPr kumimoji="1" lang="en-US" altLang="ja-JP" sz="2400" b="1" dirty="0" smtClean="0">
                <a:solidFill>
                  <a:schemeClr val="bg1"/>
                </a:solidFill>
                <a:latin typeface="+mj-lt"/>
              </a:rPr>
              <a:t>2.2 </a:t>
            </a:r>
            <a:r>
              <a:rPr kumimoji="1" lang="hu-HU" altLang="ja-JP" sz="2400" b="1" dirty="0" smtClean="0">
                <a:solidFill>
                  <a:schemeClr val="bg1"/>
                </a:solidFill>
                <a:latin typeface="+mj-lt"/>
              </a:rPr>
              <a:t>A</a:t>
            </a:r>
            <a:r>
              <a:rPr kumimoji="1" lang="en-US" altLang="ja-JP" sz="2400" b="1" dirty="0" smtClean="0">
                <a:solidFill>
                  <a:schemeClr val="bg1"/>
                </a:solidFill>
                <a:latin typeface="+mj-lt"/>
              </a:rPr>
              <a:t> TDK</a:t>
            </a:r>
            <a:r>
              <a:rPr kumimoji="1" lang="hu-HU" altLang="ja-JP" sz="2400" b="1" dirty="0" smtClean="0">
                <a:solidFill>
                  <a:schemeClr val="bg1"/>
                </a:solidFill>
                <a:latin typeface="+mj-lt"/>
              </a:rPr>
              <a:t>-</a:t>
            </a:r>
            <a:r>
              <a:rPr kumimoji="1" lang="hu-HU" altLang="ja-JP" sz="2400" b="1" dirty="0" err="1" smtClean="0">
                <a:solidFill>
                  <a:schemeClr val="bg1"/>
                </a:solidFill>
                <a:latin typeface="+mj-lt"/>
              </a:rPr>
              <a:t>cso</a:t>
            </a:r>
            <a:r>
              <a:rPr kumimoji="1" lang="en-US" altLang="ja-JP" sz="2400" b="1" dirty="0" smtClean="0">
                <a:solidFill>
                  <a:schemeClr val="bg1"/>
                </a:solidFill>
                <a:latin typeface="+mj-lt"/>
              </a:rPr>
              <a:t>p</a:t>
            </a:r>
            <a:r>
              <a:rPr kumimoji="1" lang="hu-HU" altLang="ja-JP" sz="2400" b="1" dirty="0" err="1" smtClean="0">
                <a:solidFill>
                  <a:schemeClr val="bg1"/>
                </a:solidFill>
                <a:latin typeface="+mj-lt"/>
              </a:rPr>
              <a:t>ort</a:t>
            </a:r>
            <a:r>
              <a:rPr kumimoji="1" lang="en-US" altLang="ja-JP" sz="2400" b="1" dirty="0" smtClean="0">
                <a:solidFill>
                  <a:schemeClr val="bg1"/>
                </a:solidFill>
                <a:latin typeface="+mj-lt"/>
              </a:rPr>
              <a:t> </a:t>
            </a:r>
            <a:r>
              <a:rPr kumimoji="1" lang="hu-HU" altLang="ja-JP" sz="2400" b="1" dirty="0" smtClean="0">
                <a:solidFill>
                  <a:schemeClr val="bg1"/>
                </a:solidFill>
                <a:latin typeface="+mj-lt"/>
              </a:rPr>
              <a:t>é</a:t>
            </a:r>
            <a:r>
              <a:rPr kumimoji="1" lang="en-US" altLang="ja-JP" sz="2400" b="1" dirty="0" smtClean="0">
                <a:solidFill>
                  <a:schemeClr val="bg1"/>
                </a:solidFill>
                <a:latin typeface="+mj-lt"/>
              </a:rPr>
              <a:t>s</a:t>
            </a:r>
            <a:r>
              <a:rPr kumimoji="1" lang="hu-HU" altLang="ja-JP" sz="2400" b="1" dirty="0" smtClean="0">
                <a:solidFill>
                  <a:schemeClr val="bg1"/>
                </a:solidFill>
                <a:latin typeface="+mj-lt"/>
              </a:rPr>
              <a:t> munkavállalói</a:t>
            </a:r>
            <a:endParaRPr kumimoji="1" lang="ja-JP" altLang="en-US" sz="2400" b="1" dirty="0">
              <a:solidFill>
                <a:schemeClr val="bg1"/>
              </a:solidFill>
              <a:latin typeface="+mj-lt"/>
            </a:endParaRPr>
          </a:p>
        </p:txBody>
      </p:sp>
      <p:sp>
        <p:nvSpPr>
          <p:cNvPr id="20" name="正方形/長方形 19"/>
          <p:cNvSpPr/>
          <p:nvPr/>
        </p:nvSpPr>
        <p:spPr bwMode="auto">
          <a:xfrm>
            <a:off x="457199" y="1299365"/>
            <a:ext cx="11160000" cy="4032000"/>
          </a:xfrm>
          <a:prstGeom prst="rect">
            <a:avLst/>
          </a:prstGeom>
          <a:noFill/>
          <a:ln w="76200">
            <a:solidFill>
              <a:srgbClr val="0046AD"/>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pic>
        <p:nvPicPr>
          <p:cNvPr id="3" name="図 2" descr="How Agreeable Are You? One-Minute &lt;strong&gt;Personality&lt;/strong&gt; Test (3/5) - PsyBlog"/>
          <p:cNvPicPr>
            <a:picLocks noChangeAspect="1"/>
          </p:cNvPicPr>
          <p:nvPr/>
        </p:nvPicPr>
        <p:blipFill>
          <a:blip r:embed="rId5">
            <a:extLst>
              <a:ext uri="{BEBA8EAE-BF5A-486C-A8C5-ECC9F3942E4B}">
                <a14:imgProps xmlns:a14="http://schemas.microsoft.com/office/drawing/2010/main">
                  <a14:imgLayer r:embed="rId6">
                    <a14:imgEffect>
                      <a14:backgroundRemoval t="0" b="100000" l="10556" r="90000">
                        <a14:foregroundMark x1="33333" y1="19726" x2="33333" y2="19726"/>
                        <a14:foregroundMark x1="77778" y1="28767" x2="77778" y2="28767"/>
                        <a14:foregroundMark x1="84259" y1="34795" x2="84259" y2="34795"/>
                      </a14:backgroundRemoval>
                    </a14:imgEffect>
                  </a14:imgLayer>
                </a14:imgProps>
              </a:ext>
              <a:ext uri="{28A0092B-C50C-407E-A947-70E740481C1C}">
                <a14:useLocalDpi xmlns:a14="http://schemas.microsoft.com/office/drawing/2010/main" val="0"/>
              </a:ext>
            </a:extLst>
          </a:blip>
          <a:stretch>
            <a:fillRect/>
          </a:stretch>
        </p:blipFill>
        <p:spPr>
          <a:xfrm>
            <a:off x="8090774" y="2661752"/>
            <a:ext cx="3560575" cy="2406685"/>
          </a:xfrm>
          <a:prstGeom prst="rect">
            <a:avLst/>
          </a:prstGeom>
        </p:spPr>
      </p:pic>
    </p:spTree>
    <p:extLst>
      <p:ext uri="{BB962C8B-B14F-4D97-AF65-F5344CB8AC3E}">
        <p14:creationId xmlns:p14="http://schemas.microsoft.com/office/powerpoint/2010/main" val="508387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p:cNvSpPr>
          <p:nvPr/>
        </p:nvSpPr>
        <p:spPr>
          <a:xfrm>
            <a:off x="569743" y="2286011"/>
            <a:ext cx="9025723" cy="2708434"/>
          </a:xfrm>
          <a:prstGeom prst="rect">
            <a:avLst/>
          </a:prstGeom>
          <a:noFill/>
        </p:spPr>
        <p:txBody>
          <a:bodyPr wrap="square" lIns="0" tIns="0" rIns="0" bIns="0" rtlCol="0">
            <a:spAutoFit/>
          </a:bodyPr>
          <a:lstStyle/>
          <a:p>
            <a:pPr algn="just">
              <a:spcAft>
                <a:spcPts val="400"/>
              </a:spcAft>
            </a:pPr>
            <a:r>
              <a:rPr lang="hu-HU" altLang="ja-JP" dirty="0" smtClean="0">
                <a:latin typeface="+mn-lt"/>
                <a:cs typeface="Meiryo" charset="-128"/>
              </a:rPr>
              <a:t>A</a:t>
            </a:r>
            <a:r>
              <a:rPr lang="en-US" altLang="ja-JP" dirty="0" smtClean="0">
                <a:latin typeface="+mn-lt"/>
                <a:cs typeface="Meiryo" charset="-128"/>
              </a:rPr>
              <a:t> TDK</a:t>
            </a:r>
            <a:r>
              <a:rPr lang="hu-HU" altLang="ja-JP" dirty="0" smtClean="0">
                <a:latin typeface="+mn-lt"/>
                <a:cs typeface="Meiryo" charset="-128"/>
              </a:rPr>
              <a:t>-csoport tiszteletben tartja a munkavállalók alapvető emberi jogait, és semmilyen módon nem használja ki őket.</a:t>
            </a:r>
            <a:r>
              <a:rPr lang="en-US" altLang="ja-JP" dirty="0" smtClean="0">
                <a:latin typeface="+mn-lt"/>
                <a:cs typeface="Meiryo" charset="-128"/>
              </a:rPr>
              <a:t> </a:t>
            </a:r>
            <a:r>
              <a:rPr lang="hu-HU" altLang="ja-JP" dirty="0" smtClean="0">
                <a:latin typeface="+mn-lt"/>
                <a:cs typeface="Meiryo" charset="-128"/>
              </a:rPr>
              <a:t>Valamint a </a:t>
            </a:r>
            <a:r>
              <a:rPr lang="en-US" altLang="ja-JP" dirty="0" smtClean="0">
                <a:latin typeface="+mn-lt"/>
                <a:cs typeface="Meiryo" charset="-128"/>
              </a:rPr>
              <a:t>TDK</a:t>
            </a:r>
            <a:r>
              <a:rPr lang="hu-HU" altLang="ja-JP" dirty="0" smtClean="0">
                <a:latin typeface="+mn-lt"/>
                <a:cs typeface="Meiryo" charset="-128"/>
              </a:rPr>
              <a:t>-csoport arra törekszik, hogy egyenlő lehetőségeket biztosítson a munkavállalók számára azáltal, hogy sem közvetve sem közvetlenül nem alkalmaz munkahelyi diszkriminációt (fizetés, oktatás, előléptetés stb. tekintetében) sem faji, hitbeli, nembeli, vallási, nemzeti, etnikai hovatartozás miatt, sem életkor, családi állapot, rokkantság, szexuális irányultság, nemi identitás, katonai státusz, genetikai információ, társadalmi helyzet stb. vonatkozásában. Továbbá, a TDK-csoport arra törekszik, hogy igazságos és vidám munkahelyeket hozzon létre azáltal, hogy nem tolerálja a sértő és lealacsonyító viselkedést mint például a testi fenyítést, fizikai vagy pszichikai erőszakot</a:t>
            </a:r>
            <a:r>
              <a:rPr lang="en-US" altLang="ja-JP" dirty="0" smtClean="0">
                <a:latin typeface="+mn-lt"/>
                <a:cs typeface="Meiryo" charset="-128"/>
              </a:rPr>
              <a:t>, </a:t>
            </a:r>
            <a:r>
              <a:rPr lang="hu-HU" altLang="ja-JP" dirty="0" smtClean="0">
                <a:latin typeface="+mn-lt"/>
                <a:cs typeface="Meiryo" charset="-128"/>
              </a:rPr>
              <a:t>sértő beszédet, szexuális zaklatást, hatalommal való visszaélést vagy erkölcsi zaklatást.</a:t>
            </a:r>
            <a:r>
              <a:rPr lang="en-US" altLang="ja-JP" dirty="0" smtClean="0">
                <a:latin typeface="+mn-lt"/>
                <a:cs typeface="Meiryo" charset="-128"/>
              </a:rPr>
              <a:t> </a:t>
            </a:r>
            <a:r>
              <a:rPr lang="hu-HU" altLang="ja-JP" dirty="0" smtClean="0">
                <a:latin typeface="+mn-lt"/>
                <a:cs typeface="Meiryo" charset="-128"/>
              </a:rPr>
              <a:t>A</a:t>
            </a:r>
            <a:r>
              <a:rPr lang="en-US" altLang="ja-JP" dirty="0" smtClean="0">
                <a:latin typeface="+mn-lt"/>
                <a:cs typeface="Meiryo" charset="-128"/>
              </a:rPr>
              <a:t> TDK</a:t>
            </a:r>
            <a:r>
              <a:rPr lang="hu-HU" altLang="ja-JP" dirty="0" smtClean="0">
                <a:latin typeface="+mn-lt"/>
                <a:cs typeface="Meiryo" charset="-128"/>
              </a:rPr>
              <a:t>-csoport intézkedéseket tesz annak érdekében, hogy megakadályozza az igazságtalan bánásmódot</a:t>
            </a:r>
            <a:r>
              <a:rPr lang="en-US" altLang="ja-JP" dirty="0" smtClean="0">
                <a:latin typeface="+mn-lt"/>
                <a:cs typeface="Meiryo" charset="-128"/>
              </a:rPr>
              <a:t> </a:t>
            </a:r>
            <a:r>
              <a:rPr lang="hu-HU" altLang="ja-JP" dirty="0" smtClean="0">
                <a:latin typeface="+mn-lt"/>
                <a:cs typeface="Meiryo" charset="-128"/>
              </a:rPr>
              <a:t>és a munkahelyi diszkriminációt. </a:t>
            </a:r>
            <a:endParaRPr lang="en-US" altLang="ja-JP" dirty="0">
              <a:latin typeface="+mn-lt"/>
              <a:cs typeface="Meiryo" charset="-128"/>
            </a:endParaRPr>
          </a:p>
        </p:txBody>
      </p:sp>
      <p:sp>
        <p:nvSpPr>
          <p:cNvPr id="10" name="テキスト ボックス 9"/>
          <p:cNvSpPr txBox="1"/>
          <p:nvPr/>
        </p:nvSpPr>
        <p:spPr>
          <a:xfrm>
            <a:off x="677319" y="1418543"/>
            <a:ext cx="10614658" cy="369332"/>
          </a:xfrm>
          <a:prstGeom prst="rect">
            <a:avLst/>
          </a:prstGeom>
          <a:noFill/>
        </p:spPr>
        <p:txBody>
          <a:bodyPr wrap="square" lIns="0" tIns="0" rIns="0" bIns="0" rtlCol="0">
            <a:spAutoFit/>
          </a:bodyPr>
          <a:lstStyle/>
          <a:p>
            <a:pPr>
              <a:spcAft>
                <a:spcPts val="300"/>
              </a:spcAft>
            </a:pPr>
            <a:r>
              <a:rPr lang="en-US" altLang="ja-JP" sz="2400" b="1" dirty="0" smtClean="0">
                <a:solidFill>
                  <a:srgbClr val="0045AD"/>
                </a:solidFill>
                <a:latin typeface="+mj-lt"/>
                <a:ea typeface="+mj-ea"/>
                <a:cs typeface="Meiryo" charset="-128"/>
              </a:rPr>
              <a:t>2.2.4 </a:t>
            </a:r>
            <a:r>
              <a:rPr lang="hu-HU" altLang="ja-JP" sz="2400" b="1" dirty="0" smtClean="0">
                <a:solidFill>
                  <a:srgbClr val="0045AD"/>
                </a:solidFill>
                <a:latin typeface="+mj-lt"/>
                <a:ea typeface="+mj-ea"/>
                <a:cs typeface="Meiryo" charset="-128"/>
              </a:rPr>
              <a:t>Az emberi jogok tisztelete és a hátrányos megkülönböztetés tilalma</a:t>
            </a:r>
            <a:endParaRPr kumimoji="1" lang="ja-JP" altLang="en-US" sz="2400" b="1" dirty="0">
              <a:solidFill>
                <a:srgbClr val="0045AD"/>
              </a:solidFill>
              <a:latin typeface="+mj-lt"/>
              <a:ea typeface="+mj-ea"/>
              <a:cs typeface="Meiryo" charset="-128"/>
            </a:endParaRPr>
          </a:p>
        </p:txBody>
      </p:sp>
      <p:cxnSp>
        <p:nvCxnSpPr>
          <p:cNvPr id="19" name="直線コネクタ 18"/>
          <p:cNvCxnSpPr/>
          <p:nvPr/>
        </p:nvCxnSpPr>
        <p:spPr bwMode="auto">
          <a:xfrm>
            <a:off x="677319" y="2129728"/>
            <a:ext cx="9000000" cy="0"/>
          </a:xfrm>
          <a:prstGeom prst="line">
            <a:avLst/>
          </a:prstGeom>
          <a:noFill/>
          <a:ln w="38100" cap="flat" cmpd="sng" algn="ctr">
            <a:solidFill>
              <a:srgbClr val="0046AD"/>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p:cNvSpPr txBox="1"/>
          <p:nvPr/>
        </p:nvSpPr>
        <p:spPr>
          <a:xfrm>
            <a:off x="1499458" y="5537412"/>
            <a:ext cx="10698892" cy="707886"/>
          </a:xfrm>
          <a:prstGeom prst="rect">
            <a:avLst/>
          </a:prstGeom>
          <a:noFill/>
        </p:spPr>
        <p:txBody>
          <a:bodyPr wrap="square" rtlCol="0">
            <a:spAutoFit/>
          </a:bodyPr>
          <a:lstStyle/>
          <a:p>
            <a:r>
              <a:rPr kumimoji="1" lang="hu-HU" altLang="ja-JP" sz="2000" b="1" dirty="0" smtClean="0">
                <a:solidFill>
                  <a:srgbClr val="FF0000"/>
                </a:solidFill>
                <a:latin typeface="+mj-lt"/>
              </a:rPr>
              <a:t>Tartsd tiszteletben a munkatársaid alapvető emberi jogait!</a:t>
            </a:r>
            <a:r>
              <a:rPr kumimoji="1" lang="en-US" altLang="ja-JP" sz="2000" b="1" dirty="0" smtClean="0">
                <a:solidFill>
                  <a:srgbClr val="FF0000"/>
                </a:solidFill>
                <a:latin typeface="+mj-lt"/>
              </a:rPr>
              <a:t> </a:t>
            </a:r>
            <a:r>
              <a:rPr kumimoji="1" lang="hu-HU" altLang="ja-JP" sz="2000" b="1" dirty="0" smtClean="0">
                <a:solidFill>
                  <a:srgbClr val="FF0000"/>
                </a:solidFill>
                <a:latin typeface="+mj-lt"/>
              </a:rPr>
              <a:t>Segíts az igazságtalan bánásmód, a munkahelyi zaklatás és diszkrimináció megakadályozásában!</a:t>
            </a:r>
            <a:endParaRPr kumimoji="1" lang="en-US" altLang="ja-JP" sz="2000" b="1" dirty="0">
              <a:solidFill>
                <a:srgbClr val="FF0000"/>
              </a:solidFill>
              <a:latin typeface="+mj-lt"/>
            </a:endParaRPr>
          </a:p>
        </p:txBody>
      </p:sp>
      <p:grpSp>
        <p:nvGrpSpPr>
          <p:cNvPr id="12" name="グループ化 11"/>
          <p:cNvGrpSpPr/>
          <p:nvPr/>
        </p:nvGrpSpPr>
        <p:grpSpPr>
          <a:xfrm>
            <a:off x="141305" y="5393283"/>
            <a:ext cx="1358153" cy="1041248"/>
            <a:chOff x="215152" y="5373000"/>
            <a:chExt cx="1358153" cy="1041248"/>
          </a:xfrm>
        </p:grpSpPr>
        <p:sp>
          <p:nvSpPr>
            <p:cNvPr id="13" name="爆発 1 12"/>
            <p:cNvSpPr/>
            <p:nvPr/>
          </p:nvSpPr>
          <p:spPr bwMode="auto">
            <a:xfrm>
              <a:off x="215152" y="5373000"/>
              <a:ext cx="1358153" cy="1041248"/>
            </a:xfrm>
            <a:prstGeom prst="irregularSeal1">
              <a:avLst/>
            </a:prstGeom>
            <a:solidFill>
              <a:srgbClr val="FFFF0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pic>
          <p:nvPicPr>
            <p:cNvPr id="15" name="図 14" descr="Life of an Educator: Accountability &amp; finger pointing..."/>
            <p:cNvPicPr>
              <a:picLocks noChangeAspect="1"/>
            </p:cNvPicPr>
            <p:nvPr/>
          </p:nvPicPr>
          <p:blipFill>
            <a:blip r:embed="rId3" cstate="print">
              <a:extLst>
                <a:ext uri="{BEBA8EAE-BF5A-486C-A8C5-ECC9F3942E4B}">
                  <a14:imgProps xmlns:a14="http://schemas.microsoft.com/office/drawing/2010/main">
                    <a14:imgLayer r:embed="rId4">
                      <a14:imgEffect>
                        <a14:backgroundRemoval t="0" b="98387" l="0" r="100000"/>
                      </a14:imgEffect>
                    </a14:imgLayer>
                  </a14:imgProps>
                </a:ext>
                <a:ext uri="{28A0092B-C50C-407E-A947-70E740481C1C}">
                  <a14:useLocalDpi xmlns:a14="http://schemas.microsoft.com/office/drawing/2010/main" val="0"/>
                </a:ext>
              </a:extLst>
            </a:blip>
            <a:stretch>
              <a:fillRect/>
            </a:stretch>
          </p:blipFill>
          <p:spPr>
            <a:xfrm>
              <a:off x="488085" y="5573968"/>
              <a:ext cx="862560" cy="594208"/>
            </a:xfrm>
            <a:prstGeom prst="rect">
              <a:avLst/>
            </a:prstGeom>
          </p:spPr>
        </p:pic>
      </p:grpSp>
      <p:sp>
        <p:nvSpPr>
          <p:cNvPr id="20" name="正方形/長方形 19"/>
          <p:cNvSpPr/>
          <p:nvPr/>
        </p:nvSpPr>
        <p:spPr bwMode="auto">
          <a:xfrm>
            <a:off x="457199" y="1299365"/>
            <a:ext cx="11160000" cy="4032000"/>
          </a:xfrm>
          <a:prstGeom prst="rect">
            <a:avLst/>
          </a:prstGeom>
          <a:noFill/>
          <a:ln w="76200">
            <a:solidFill>
              <a:srgbClr val="0046AD"/>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pic>
        <p:nvPicPr>
          <p:cNvPr id="2" name="図 1" descr="Why the &lt;strong&gt;Human Rights&lt;/strong&gt; Act should not be repealed: an Irish perspective | British ..."/>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63523" y="3431375"/>
            <a:ext cx="1611924" cy="1183757"/>
          </a:xfrm>
          <a:prstGeom prst="rect">
            <a:avLst/>
          </a:prstGeom>
        </p:spPr>
      </p:pic>
      <p:sp>
        <p:nvSpPr>
          <p:cNvPr id="14" name="フローチャート: 書類 13"/>
          <p:cNvSpPr/>
          <p:nvPr/>
        </p:nvSpPr>
        <p:spPr bwMode="auto">
          <a:xfrm>
            <a:off x="457200" y="458118"/>
            <a:ext cx="6120000" cy="612648"/>
          </a:xfrm>
          <a:prstGeom prst="flowChartDocument">
            <a:avLst/>
          </a:prstGeom>
          <a:solidFill>
            <a:srgbClr val="0046AD"/>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
        <p:nvSpPr>
          <p:cNvPr id="18" name="テキスト ボックス 17"/>
          <p:cNvSpPr txBox="1"/>
          <p:nvPr/>
        </p:nvSpPr>
        <p:spPr>
          <a:xfrm>
            <a:off x="569743" y="525353"/>
            <a:ext cx="5394041" cy="461665"/>
          </a:xfrm>
          <a:prstGeom prst="rect">
            <a:avLst/>
          </a:prstGeom>
          <a:noFill/>
        </p:spPr>
        <p:txBody>
          <a:bodyPr wrap="none" rtlCol="0">
            <a:spAutoFit/>
          </a:bodyPr>
          <a:lstStyle/>
          <a:p>
            <a:r>
              <a:rPr kumimoji="1" lang="en-US" altLang="ja-JP" sz="2400" b="1" dirty="0" smtClean="0">
                <a:solidFill>
                  <a:schemeClr val="bg1"/>
                </a:solidFill>
                <a:latin typeface="+mj-lt"/>
              </a:rPr>
              <a:t>2.2 </a:t>
            </a:r>
            <a:r>
              <a:rPr kumimoji="1" lang="hu-HU" altLang="ja-JP" sz="2400" b="1" dirty="0" smtClean="0">
                <a:solidFill>
                  <a:schemeClr val="bg1"/>
                </a:solidFill>
                <a:latin typeface="+mj-lt"/>
              </a:rPr>
              <a:t>A</a:t>
            </a:r>
            <a:r>
              <a:rPr kumimoji="1" lang="en-US" altLang="ja-JP" sz="2400" b="1" dirty="0" smtClean="0">
                <a:solidFill>
                  <a:schemeClr val="bg1"/>
                </a:solidFill>
                <a:latin typeface="+mj-lt"/>
              </a:rPr>
              <a:t> TDK</a:t>
            </a:r>
            <a:r>
              <a:rPr kumimoji="1" lang="hu-HU" altLang="ja-JP" sz="2400" b="1" dirty="0" smtClean="0">
                <a:solidFill>
                  <a:schemeClr val="bg1"/>
                </a:solidFill>
                <a:latin typeface="+mj-lt"/>
              </a:rPr>
              <a:t>-csoport é</a:t>
            </a:r>
            <a:r>
              <a:rPr kumimoji="1" lang="en-US" altLang="ja-JP" sz="2400" b="1" dirty="0" smtClean="0">
                <a:solidFill>
                  <a:schemeClr val="bg1"/>
                </a:solidFill>
                <a:latin typeface="+mj-lt"/>
              </a:rPr>
              <a:t>s</a:t>
            </a:r>
            <a:r>
              <a:rPr kumimoji="1" lang="hu-HU" altLang="ja-JP" sz="2400" b="1" dirty="0" smtClean="0">
                <a:solidFill>
                  <a:schemeClr val="bg1"/>
                </a:solidFill>
                <a:latin typeface="+mj-lt"/>
              </a:rPr>
              <a:t> munkavállalói</a:t>
            </a:r>
            <a:endParaRPr kumimoji="1" lang="ja-JP" altLang="en-US" sz="2400" b="1" dirty="0">
              <a:solidFill>
                <a:schemeClr val="bg1"/>
              </a:solidFill>
              <a:latin typeface="+mj-lt"/>
            </a:endParaRPr>
          </a:p>
        </p:txBody>
      </p:sp>
    </p:spTree>
    <p:extLst>
      <p:ext uri="{BB962C8B-B14F-4D97-AF65-F5344CB8AC3E}">
        <p14:creationId xmlns:p14="http://schemas.microsoft.com/office/powerpoint/2010/main" val="2449817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79563" y="931834"/>
            <a:ext cx="9094308" cy="492443"/>
          </a:xfrm>
          <a:prstGeom prst="rect">
            <a:avLst/>
          </a:prstGeom>
          <a:noFill/>
        </p:spPr>
        <p:txBody>
          <a:bodyPr wrap="square" lIns="0" tIns="0" rIns="0" bIns="0" rtlCol="0">
            <a:spAutoFit/>
          </a:bodyPr>
          <a:lstStyle/>
          <a:p>
            <a:r>
              <a:rPr lang="hu-HU" altLang="ja-JP" sz="3200" b="1" dirty="0" smtClean="0">
                <a:solidFill>
                  <a:srgbClr val="0045AD"/>
                </a:solidFill>
                <a:latin typeface="+mj-lt"/>
                <a:ea typeface="+mj-ea"/>
                <a:cs typeface="Meiryo" charset="-128"/>
              </a:rPr>
              <a:t>Miért </a:t>
            </a:r>
            <a:r>
              <a:rPr lang="hu-HU" altLang="ja-JP" sz="3200" b="1" dirty="0" smtClean="0">
                <a:solidFill>
                  <a:srgbClr val="0045AD"/>
                </a:solidFill>
                <a:latin typeface="+mj-lt"/>
                <a:ea typeface="+mj-ea"/>
                <a:cs typeface="Meiryo" charset="-128"/>
              </a:rPr>
              <a:t>fontos az</a:t>
            </a:r>
            <a:r>
              <a:rPr lang="hu-HU" altLang="ja-JP" sz="3200" b="1" dirty="0" smtClean="0">
                <a:solidFill>
                  <a:srgbClr val="0045AD"/>
                </a:solidFill>
                <a:latin typeface="+mj-lt"/>
                <a:ea typeface="+mj-ea"/>
                <a:cs typeface="Meiryo" charset="-128"/>
              </a:rPr>
              <a:t> </a:t>
            </a:r>
            <a:r>
              <a:rPr lang="hu-HU" altLang="ja-JP" sz="3200" b="1" dirty="0" smtClean="0">
                <a:solidFill>
                  <a:srgbClr val="0045AD"/>
                </a:solidFill>
                <a:latin typeface="+mj-lt"/>
                <a:ea typeface="+mj-ea"/>
                <a:cs typeface="Meiryo" charset="-128"/>
              </a:rPr>
              <a:t>Üzleti </a:t>
            </a:r>
            <a:r>
              <a:rPr lang="hu-HU" altLang="ja-JP" sz="3200" b="1" dirty="0" smtClean="0">
                <a:solidFill>
                  <a:srgbClr val="0045AD"/>
                </a:solidFill>
                <a:latin typeface="+mj-lt"/>
                <a:ea typeface="+mj-ea"/>
                <a:cs typeface="Meiryo" charset="-128"/>
              </a:rPr>
              <a:t>Etika? </a:t>
            </a:r>
            <a:endParaRPr lang="en-US" altLang="ja-JP" sz="3200" b="1" dirty="0">
              <a:solidFill>
                <a:srgbClr val="0045AD"/>
              </a:solidFill>
              <a:latin typeface="+mj-lt"/>
              <a:ea typeface="+mj-ea"/>
              <a:cs typeface="Meiryo" charset="-128"/>
            </a:endParaRPr>
          </a:p>
        </p:txBody>
      </p:sp>
      <p:sp>
        <p:nvSpPr>
          <p:cNvPr id="5" name="テキスト ボックス 4"/>
          <p:cNvSpPr txBox="1"/>
          <p:nvPr/>
        </p:nvSpPr>
        <p:spPr>
          <a:xfrm>
            <a:off x="465825" y="1613860"/>
            <a:ext cx="11196599" cy="4485843"/>
          </a:xfrm>
          <a:prstGeom prst="rect">
            <a:avLst/>
          </a:prstGeom>
          <a:noFill/>
        </p:spPr>
        <p:txBody>
          <a:bodyPr wrap="square" lIns="0" tIns="0" rIns="0" bIns="0" rtlCol="0">
            <a:spAutoFit/>
          </a:bodyPr>
          <a:lstStyle/>
          <a:p>
            <a:pPr algn="just">
              <a:spcAft>
                <a:spcPts val="0"/>
              </a:spcAft>
            </a:pPr>
            <a:r>
              <a:rPr lang="hu-HU" altLang="ja-JP" sz="2000" dirty="0">
                <a:latin typeface="+mn-lt"/>
                <a:cs typeface="Meiryo" charset="-128"/>
              </a:rPr>
              <a:t>A </a:t>
            </a:r>
            <a:r>
              <a:rPr lang="en-US" altLang="ja-JP" sz="2000" dirty="0">
                <a:latin typeface="+mn-lt"/>
                <a:cs typeface="Meiryo" charset="-128"/>
              </a:rPr>
              <a:t>TDK</a:t>
            </a:r>
            <a:r>
              <a:rPr lang="hu-HU" altLang="ja-JP" sz="2000" dirty="0">
                <a:latin typeface="+mn-lt"/>
                <a:cs typeface="Meiryo" charset="-128"/>
              </a:rPr>
              <a:t>-csoport </a:t>
            </a:r>
            <a:r>
              <a:rPr lang="hu-HU" altLang="ja-JP" sz="2000" dirty="0" smtClean="0">
                <a:latin typeface="+mn-lt"/>
                <a:cs typeface="Meiryo" charset="-128"/>
              </a:rPr>
              <a:t>világszerte sok </a:t>
            </a:r>
            <a:r>
              <a:rPr lang="hu-HU" altLang="ja-JP" sz="2000" dirty="0">
                <a:latin typeface="+mn-lt"/>
                <a:cs typeface="Meiryo" charset="-128"/>
              </a:rPr>
              <a:t>különböző üzleti </a:t>
            </a:r>
            <a:r>
              <a:rPr lang="hu-HU" altLang="ja-JP" sz="2000" dirty="0" smtClean="0">
                <a:latin typeface="+mn-lt"/>
                <a:cs typeface="Meiryo" charset="-128"/>
              </a:rPr>
              <a:t>tevékenységet végez. </a:t>
            </a:r>
            <a:endParaRPr lang="en-US" altLang="ja-JP" sz="2000" dirty="0">
              <a:latin typeface="+mn-lt"/>
              <a:cs typeface="Meiryo" charset="-128"/>
            </a:endParaRPr>
          </a:p>
          <a:p>
            <a:pPr algn="just">
              <a:spcAft>
                <a:spcPts val="0"/>
              </a:spcAft>
            </a:pPr>
            <a:r>
              <a:rPr lang="hu-HU" altLang="ja-JP" sz="2000" dirty="0" smtClean="0">
                <a:latin typeface="+mn-lt"/>
                <a:cs typeface="Meiryo" charset="-128"/>
              </a:rPr>
              <a:t>Az üzleti partnerek, az ügyfelek, az alkalmazottak, a helyi önkormányzatok és a részvényesek tartoznak azokba az érdekcsoportokba, amelyek a TDK-csoporton belül és azon kívül is megtalálhatók.</a:t>
            </a:r>
            <a:endParaRPr lang="en-US" altLang="ja-JP" sz="2000" dirty="0" smtClean="0">
              <a:latin typeface="+mn-lt"/>
              <a:cs typeface="Meiryo" charset="-128"/>
            </a:endParaRPr>
          </a:p>
          <a:p>
            <a:pPr algn="just">
              <a:spcAft>
                <a:spcPts val="0"/>
              </a:spcAft>
            </a:pPr>
            <a:endParaRPr lang="en-US" altLang="ja-JP" sz="1050" dirty="0" smtClean="0">
              <a:latin typeface="+mn-lt"/>
              <a:cs typeface="Meiryo" charset="-128"/>
            </a:endParaRPr>
          </a:p>
          <a:p>
            <a:pPr algn="just">
              <a:spcAft>
                <a:spcPts val="0"/>
              </a:spcAft>
            </a:pPr>
            <a:r>
              <a:rPr lang="hu-HU" altLang="ja-JP" sz="2000" dirty="0" smtClean="0">
                <a:latin typeface="+mn-lt"/>
                <a:cs typeface="Meiryo" charset="-128"/>
              </a:rPr>
              <a:t>A </a:t>
            </a:r>
            <a:r>
              <a:rPr lang="en-US" altLang="ja-JP" sz="2000" dirty="0" smtClean="0">
                <a:latin typeface="+mn-lt"/>
                <a:cs typeface="Meiryo" charset="-128"/>
              </a:rPr>
              <a:t>TDK</a:t>
            </a:r>
            <a:r>
              <a:rPr lang="hu-HU" altLang="ja-JP" sz="2000" dirty="0" smtClean="0">
                <a:latin typeface="+mn-lt"/>
                <a:cs typeface="Meiryo" charset="-128"/>
              </a:rPr>
              <a:t>-csoportnak felelős üzleti magatartást kell tanúsítania az összes érdekcsoporttal szemben.</a:t>
            </a:r>
            <a:r>
              <a:rPr lang="en-US" altLang="ja-JP" sz="2000" dirty="0" smtClean="0">
                <a:latin typeface="+mn-lt"/>
                <a:cs typeface="Meiryo" charset="-128"/>
              </a:rPr>
              <a:t> </a:t>
            </a:r>
            <a:r>
              <a:rPr lang="hu-HU" altLang="ja-JP" sz="2000" dirty="0" smtClean="0">
                <a:latin typeface="+mn-lt"/>
                <a:cs typeface="Meiryo" charset="-128"/>
              </a:rPr>
              <a:t>Így a TDK-csoport összeállította és megalkotta magatartási kódexét, amely a TDK-csoport minden tagja számára iránymutatást nyújt az üzleti tevékenységekhez.</a:t>
            </a:r>
            <a:endParaRPr lang="en-US" altLang="ja-JP" sz="2000" dirty="0" smtClean="0">
              <a:latin typeface="+mn-lt"/>
              <a:cs typeface="Meiryo" charset="-128"/>
            </a:endParaRPr>
          </a:p>
          <a:p>
            <a:pPr algn="just">
              <a:spcAft>
                <a:spcPts val="0"/>
              </a:spcAft>
            </a:pPr>
            <a:endParaRPr lang="ja-JP" altLang="en-US" sz="1050" dirty="0">
              <a:latin typeface="+mn-lt"/>
              <a:cs typeface="Meiryo" charset="-128"/>
            </a:endParaRPr>
          </a:p>
          <a:p>
            <a:pPr algn="just">
              <a:spcAft>
                <a:spcPts val="0"/>
              </a:spcAft>
            </a:pPr>
            <a:r>
              <a:rPr lang="hu-HU" altLang="ja-JP" sz="2000" dirty="0" smtClean="0">
                <a:latin typeface="+mn-lt"/>
                <a:cs typeface="Meiryo" charset="-128"/>
              </a:rPr>
              <a:t>A </a:t>
            </a:r>
            <a:r>
              <a:rPr lang="en-US" altLang="ja-JP" sz="2000" dirty="0" smtClean="0">
                <a:latin typeface="+mn-lt"/>
                <a:cs typeface="Meiryo" charset="-128"/>
              </a:rPr>
              <a:t>“TDK </a:t>
            </a:r>
            <a:r>
              <a:rPr lang="hu-HU" altLang="ja-JP" sz="2000" dirty="0" smtClean="0">
                <a:latin typeface="+mn-lt"/>
                <a:cs typeface="Meiryo" charset="-128"/>
              </a:rPr>
              <a:t>magatartási kódex”</a:t>
            </a:r>
            <a:r>
              <a:rPr lang="en-US" altLang="ja-JP" sz="2000" dirty="0" smtClean="0">
                <a:latin typeface="+mn-lt"/>
                <a:cs typeface="Meiryo" charset="-128"/>
              </a:rPr>
              <a:t> </a:t>
            </a:r>
            <a:r>
              <a:rPr lang="hu-HU" altLang="ja-JP" sz="2000" dirty="0" smtClean="0">
                <a:latin typeface="+mn-lt"/>
                <a:cs typeface="Meiryo" charset="-128"/>
              </a:rPr>
              <a:t>a TDK-csoport minden tagjának szól az egész világon.</a:t>
            </a:r>
            <a:r>
              <a:rPr lang="en-US" altLang="ja-JP" sz="2000" dirty="0" smtClean="0">
                <a:latin typeface="+mn-lt"/>
                <a:cs typeface="Meiryo" charset="-128"/>
              </a:rPr>
              <a:t> </a:t>
            </a:r>
            <a:r>
              <a:rPr lang="hu-HU" altLang="ja-JP" sz="2000" dirty="0" smtClean="0">
                <a:latin typeface="+mn-lt"/>
                <a:cs typeface="Meiryo" charset="-128"/>
              </a:rPr>
              <a:t>Ezért fontos, hogy a TDK-csoport minden egyes tagja megértse a kódexben foglaltakat, és felülvizsgálja a napi munkáját a TDK-csoport üzleti etikájának fényében.</a:t>
            </a:r>
            <a:endParaRPr lang="en-US" altLang="ja-JP" sz="2000" dirty="0" smtClean="0">
              <a:latin typeface="+mn-lt"/>
              <a:cs typeface="Meiryo" charset="-128"/>
            </a:endParaRPr>
          </a:p>
          <a:p>
            <a:pPr algn="just">
              <a:spcAft>
                <a:spcPts val="0"/>
              </a:spcAft>
            </a:pPr>
            <a:endParaRPr lang="en-US" altLang="ja-JP" sz="1050" dirty="0" smtClean="0">
              <a:latin typeface="+mn-lt"/>
              <a:cs typeface="Meiryo" charset="-128"/>
            </a:endParaRPr>
          </a:p>
          <a:p>
            <a:pPr algn="just">
              <a:spcAft>
                <a:spcPts val="0"/>
              </a:spcAft>
            </a:pPr>
            <a:r>
              <a:rPr lang="hu-HU" altLang="ja-JP" sz="2000" dirty="0" smtClean="0">
                <a:latin typeface="+mn-lt"/>
                <a:cs typeface="Meiryo" charset="-128"/>
              </a:rPr>
              <a:t>A program célja, hogy a TDK-csoport minden tagja </a:t>
            </a:r>
            <a:r>
              <a:rPr lang="hu-HU" altLang="ja-JP" sz="2000" dirty="0" err="1" smtClean="0">
                <a:latin typeface="+mn-lt"/>
                <a:cs typeface="Meiryo" charset="-128"/>
              </a:rPr>
              <a:t>újragondolja</a:t>
            </a:r>
            <a:r>
              <a:rPr lang="hu-HU" altLang="ja-JP" sz="2000" dirty="0" smtClean="0">
                <a:latin typeface="+mn-lt"/>
                <a:cs typeface="Meiryo" charset="-128"/>
              </a:rPr>
              <a:t> és felülvizsgálja az üzleti etikát, amely  nélkülözhetetlen a napi munkájához, és növelje a tudatosságot az előírásoknak történő megfelelésben.</a:t>
            </a:r>
            <a:endParaRPr lang="en-US" altLang="ja-JP" sz="2000" dirty="0" smtClean="0">
              <a:latin typeface="+mn-lt"/>
              <a:cs typeface="Meiryo" charset="-128"/>
            </a:endParaRPr>
          </a:p>
        </p:txBody>
      </p:sp>
    </p:spTree>
    <p:extLst>
      <p:ext uri="{BB962C8B-B14F-4D97-AF65-F5344CB8AC3E}">
        <p14:creationId xmlns:p14="http://schemas.microsoft.com/office/powerpoint/2010/main" val="2516241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p:cNvSpPr>
          <p:nvPr/>
        </p:nvSpPr>
        <p:spPr>
          <a:xfrm>
            <a:off x="659286" y="2465752"/>
            <a:ext cx="8338065" cy="2051844"/>
          </a:xfrm>
          <a:prstGeom prst="rect">
            <a:avLst/>
          </a:prstGeom>
          <a:noFill/>
        </p:spPr>
        <p:txBody>
          <a:bodyPr wrap="square" lIns="0" tIns="0" rIns="0" bIns="0" rtlCol="0">
            <a:spAutoFit/>
          </a:bodyPr>
          <a:lstStyle/>
          <a:p>
            <a:pPr marL="400050" indent="-400050" algn="just">
              <a:spcAft>
                <a:spcPts val="400"/>
              </a:spcAft>
              <a:buAutoNum type="romanUcPeriod"/>
            </a:pPr>
            <a:r>
              <a:rPr kumimoji="1" lang="hu-HU" altLang="ja-JP" sz="1800" b="1" dirty="0" smtClean="0">
                <a:latin typeface="+mn-lt"/>
                <a:cs typeface="Meiryo" charset="-128"/>
              </a:rPr>
              <a:t>Munkahelyi balesetek kivédése</a:t>
            </a:r>
            <a:endParaRPr kumimoji="1" lang="en-US" altLang="ja-JP" sz="1800" b="1" dirty="0" smtClean="0">
              <a:latin typeface="+mn-lt"/>
              <a:cs typeface="Meiryo" charset="-128"/>
            </a:endParaRPr>
          </a:p>
          <a:p>
            <a:pPr algn="just">
              <a:spcAft>
                <a:spcPts val="400"/>
              </a:spcAft>
            </a:pPr>
            <a:r>
              <a:rPr kumimoji="1" lang="hu-HU" altLang="ja-JP" dirty="0" smtClean="0">
                <a:latin typeface="+mn-lt"/>
                <a:cs typeface="Meiryo" charset="-128"/>
              </a:rPr>
              <a:t>Az üzleti tevékenység egyik legfontosabb része a munkavállalók biztonságának és egészségének fenntartása.</a:t>
            </a:r>
            <a:r>
              <a:rPr kumimoji="1" lang="en-US" altLang="ja-JP" dirty="0" smtClean="0">
                <a:latin typeface="+mn-lt"/>
                <a:cs typeface="Meiryo" charset="-128"/>
              </a:rPr>
              <a:t> </a:t>
            </a:r>
            <a:r>
              <a:rPr kumimoji="1" lang="hu-HU" altLang="ja-JP" dirty="0" smtClean="0">
                <a:latin typeface="+mn-lt"/>
                <a:cs typeface="Meiryo" charset="-128"/>
              </a:rPr>
              <a:t>A munkahelyi balesetek megelőzése érdekében a TDK-csoport szigorúan betart minden alkalmazható jogszabályt és előírást, és a munkahelyi  biztonságra vonatkozó belső vállalati szabályt és előírást, melyet a TDK-csoport tagsági szervezetei hoztak létre és fogadtak el.</a:t>
            </a:r>
            <a:r>
              <a:rPr kumimoji="1" lang="en-US" altLang="ja-JP" dirty="0" smtClean="0">
                <a:latin typeface="+mn-lt"/>
                <a:cs typeface="Meiryo" charset="-128"/>
              </a:rPr>
              <a:t> </a:t>
            </a:r>
            <a:r>
              <a:rPr kumimoji="1" lang="hu-HU" altLang="ja-JP" dirty="0">
                <a:latin typeface="+mn-lt"/>
                <a:cs typeface="Meiryo" charset="-128"/>
              </a:rPr>
              <a:t>Fontos a rendszeres balesetvédelmi oktatások tartása, ahol a munkavállalókat módszeresen tanítják a lehetséges problémák felfedezésére és </a:t>
            </a:r>
            <a:r>
              <a:rPr kumimoji="1" lang="hu-HU" altLang="ja-JP" dirty="0" smtClean="0">
                <a:latin typeface="+mn-lt"/>
                <a:cs typeface="Meiryo" charset="-128"/>
              </a:rPr>
              <a:t>kiküszöbölésére a balesetek megelőzése érdekében.</a:t>
            </a:r>
            <a:endParaRPr kumimoji="1" lang="en-US" altLang="ja-JP" sz="1800" dirty="0">
              <a:latin typeface="+mn-lt"/>
              <a:cs typeface="Meiryo" charset="-128"/>
            </a:endParaRPr>
          </a:p>
        </p:txBody>
      </p:sp>
      <p:sp>
        <p:nvSpPr>
          <p:cNvPr id="10" name="テキスト ボックス 9"/>
          <p:cNvSpPr txBox="1"/>
          <p:nvPr/>
        </p:nvSpPr>
        <p:spPr>
          <a:xfrm>
            <a:off x="659286" y="1425581"/>
            <a:ext cx="10753461" cy="369332"/>
          </a:xfrm>
          <a:prstGeom prst="rect">
            <a:avLst/>
          </a:prstGeom>
          <a:noFill/>
        </p:spPr>
        <p:txBody>
          <a:bodyPr wrap="square" lIns="0" tIns="0" rIns="0" bIns="0" rtlCol="0">
            <a:spAutoFit/>
          </a:bodyPr>
          <a:lstStyle/>
          <a:p>
            <a:pPr>
              <a:spcAft>
                <a:spcPts val="300"/>
              </a:spcAft>
            </a:pPr>
            <a:r>
              <a:rPr lang="en-US" altLang="ja-JP" sz="2400" b="1" dirty="0" smtClean="0">
                <a:solidFill>
                  <a:srgbClr val="0045AD"/>
                </a:solidFill>
                <a:latin typeface="+mj-lt"/>
                <a:ea typeface="+mj-ea"/>
                <a:cs typeface="Meiryo" charset="-128"/>
              </a:rPr>
              <a:t>2.2.6 </a:t>
            </a:r>
            <a:r>
              <a:rPr lang="hu-HU" altLang="ja-JP" sz="2400" b="1" dirty="0" smtClean="0">
                <a:solidFill>
                  <a:srgbClr val="0045AD"/>
                </a:solidFill>
                <a:latin typeface="+mj-lt"/>
                <a:ea typeface="+mj-ea"/>
                <a:cs typeface="Meiryo" charset="-128"/>
              </a:rPr>
              <a:t>Biztonságos, egészséges és kényelmes munkakörnyezet fenntartása</a:t>
            </a:r>
            <a:endParaRPr kumimoji="1" lang="ja-JP" altLang="en-US" sz="2400" b="1" dirty="0">
              <a:solidFill>
                <a:srgbClr val="0045AD"/>
              </a:solidFill>
              <a:latin typeface="+mj-lt"/>
              <a:ea typeface="+mj-ea"/>
              <a:cs typeface="Meiryo" charset="-128"/>
            </a:endParaRPr>
          </a:p>
        </p:txBody>
      </p:sp>
      <p:cxnSp>
        <p:nvCxnSpPr>
          <p:cNvPr id="19" name="直線コネクタ 18"/>
          <p:cNvCxnSpPr/>
          <p:nvPr/>
        </p:nvCxnSpPr>
        <p:spPr bwMode="auto">
          <a:xfrm>
            <a:off x="663185" y="2264783"/>
            <a:ext cx="9000000" cy="0"/>
          </a:xfrm>
          <a:prstGeom prst="line">
            <a:avLst/>
          </a:prstGeom>
          <a:noFill/>
          <a:ln w="38100" cap="flat" cmpd="sng" algn="ctr">
            <a:solidFill>
              <a:srgbClr val="0046AD"/>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p:cNvSpPr txBox="1"/>
          <p:nvPr/>
        </p:nvSpPr>
        <p:spPr>
          <a:xfrm>
            <a:off x="1552755" y="5430899"/>
            <a:ext cx="10118872" cy="707886"/>
          </a:xfrm>
          <a:prstGeom prst="rect">
            <a:avLst/>
          </a:prstGeom>
          <a:noFill/>
        </p:spPr>
        <p:txBody>
          <a:bodyPr wrap="square" rtlCol="0">
            <a:spAutoFit/>
          </a:bodyPr>
          <a:lstStyle/>
          <a:p>
            <a:r>
              <a:rPr kumimoji="1" lang="hu-HU" altLang="ja-JP" sz="2000" b="1" dirty="0">
                <a:solidFill>
                  <a:srgbClr val="FF0000"/>
                </a:solidFill>
                <a:latin typeface="+mn-lt"/>
              </a:rPr>
              <a:t>Tarts fenn biztonságos és egészséges munkakörnyezetet a jogszabályoknak, előírásoknak és </a:t>
            </a:r>
            <a:r>
              <a:rPr kumimoji="1" lang="hu-HU" altLang="ja-JP" sz="2000" b="1" dirty="0" smtClean="0">
                <a:solidFill>
                  <a:srgbClr val="FF0000"/>
                </a:solidFill>
                <a:latin typeface="+mn-lt"/>
              </a:rPr>
              <a:t>a belső </a:t>
            </a:r>
            <a:r>
              <a:rPr kumimoji="1" lang="hu-HU" altLang="ja-JP" sz="2000" b="1" dirty="0">
                <a:solidFill>
                  <a:srgbClr val="FF0000"/>
                </a:solidFill>
                <a:latin typeface="+mn-lt"/>
              </a:rPr>
              <a:t>vállalati szabályzatoknak </a:t>
            </a:r>
            <a:r>
              <a:rPr kumimoji="1" lang="hu-HU" altLang="ja-JP" sz="2000" b="1" dirty="0" smtClean="0">
                <a:solidFill>
                  <a:srgbClr val="FF0000"/>
                </a:solidFill>
                <a:latin typeface="+mn-lt"/>
              </a:rPr>
              <a:t>való megfelelés által!</a:t>
            </a:r>
            <a:endParaRPr kumimoji="1" lang="en-US" altLang="ja-JP" sz="2000" b="1" dirty="0">
              <a:solidFill>
                <a:srgbClr val="FF0000"/>
              </a:solidFill>
              <a:latin typeface="+mn-lt"/>
            </a:endParaRPr>
          </a:p>
        </p:txBody>
      </p:sp>
      <p:grpSp>
        <p:nvGrpSpPr>
          <p:cNvPr id="12" name="グループ化 11"/>
          <p:cNvGrpSpPr/>
          <p:nvPr/>
        </p:nvGrpSpPr>
        <p:grpSpPr>
          <a:xfrm>
            <a:off x="457200" y="5532333"/>
            <a:ext cx="971631" cy="726914"/>
            <a:chOff x="215152" y="5373000"/>
            <a:chExt cx="1358153" cy="1041248"/>
          </a:xfrm>
        </p:grpSpPr>
        <p:sp>
          <p:nvSpPr>
            <p:cNvPr id="13" name="爆発 1 12"/>
            <p:cNvSpPr/>
            <p:nvPr/>
          </p:nvSpPr>
          <p:spPr bwMode="auto">
            <a:xfrm>
              <a:off x="215152" y="5373000"/>
              <a:ext cx="1358153" cy="1041248"/>
            </a:xfrm>
            <a:prstGeom prst="irregularSeal1">
              <a:avLst/>
            </a:prstGeom>
            <a:solidFill>
              <a:srgbClr val="FFFF0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pic>
          <p:nvPicPr>
            <p:cNvPr id="15" name="図 14" descr="Life of an Educator: Accountability &amp; finger pointing..."/>
            <p:cNvPicPr>
              <a:picLocks noChangeAspect="1"/>
            </p:cNvPicPr>
            <p:nvPr/>
          </p:nvPicPr>
          <p:blipFill>
            <a:blip r:embed="rId3" cstate="print">
              <a:extLst>
                <a:ext uri="{BEBA8EAE-BF5A-486C-A8C5-ECC9F3942E4B}">
                  <a14:imgProps xmlns:a14="http://schemas.microsoft.com/office/drawing/2010/main">
                    <a14:imgLayer r:embed="rId4">
                      <a14:imgEffect>
                        <a14:backgroundRemoval t="0" b="98387" l="0" r="100000"/>
                      </a14:imgEffect>
                    </a14:imgLayer>
                  </a14:imgProps>
                </a:ext>
                <a:ext uri="{28A0092B-C50C-407E-A947-70E740481C1C}">
                  <a14:useLocalDpi xmlns:a14="http://schemas.microsoft.com/office/drawing/2010/main" val="0"/>
                </a:ext>
              </a:extLst>
            </a:blip>
            <a:stretch>
              <a:fillRect/>
            </a:stretch>
          </p:blipFill>
          <p:spPr>
            <a:xfrm>
              <a:off x="488085" y="5573968"/>
              <a:ext cx="862560" cy="594208"/>
            </a:xfrm>
            <a:prstGeom prst="rect">
              <a:avLst/>
            </a:prstGeom>
          </p:spPr>
        </p:pic>
      </p:grpSp>
      <p:sp>
        <p:nvSpPr>
          <p:cNvPr id="20" name="正方形/長方形 19"/>
          <p:cNvSpPr/>
          <p:nvPr/>
        </p:nvSpPr>
        <p:spPr bwMode="auto">
          <a:xfrm>
            <a:off x="459534" y="1299365"/>
            <a:ext cx="11160000" cy="4032000"/>
          </a:xfrm>
          <a:prstGeom prst="rect">
            <a:avLst/>
          </a:prstGeom>
          <a:noFill/>
          <a:ln w="76200">
            <a:solidFill>
              <a:srgbClr val="0046AD"/>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pic>
        <p:nvPicPr>
          <p:cNvPr id="3" name="図 2" descr="OSH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6213" y="2783823"/>
            <a:ext cx="1966924" cy="1822683"/>
          </a:xfrm>
          <a:prstGeom prst="rect">
            <a:avLst/>
          </a:prstGeom>
        </p:spPr>
      </p:pic>
      <p:sp>
        <p:nvSpPr>
          <p:cNvPr id="14" name="フローチャート: 書類 13"/>
          <p:cNvSpPr/>
          <p:nvPr/>
        </p:nvSpPr>
        <p:spPr bwMode="auto">
          <a:xfrm>
            <a:off x="457200" y="458118"/>
            <a:ext cx="6120000" cy="612648"/>
          </a:xfrm>
          <a:prstGeom prst="flowChartDocument">
            <a:avLst/>
          </a:prstGeom>
          <a:solidFill>
            <a:srgbClr val="0046AD"/>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
        <p:nvSpPr>
          <p:cNvPr id="18" name="テキスト ボックス 17"/>
          <p:cNvSpPr txBox="1"/>
          <p:nvPr/>
        </p:nvSpPr>
        <p:spPr>
          <a:xfrm>
            <a:off x="569743" y="525353"/>
            <a:ext cx="5394041" cy="461665"/>
          </a:xfrm>
          <a:prstGeom prst="rect">
            <a:avLst/>
          </a:prstGeom>
          <a:noFill/>
        </p:spPr>
        <p:txBody>
          <a:bodyPr wrap="none" rtlCol="0">
            <a:spAutoFit/>
          </a:bodyPr>
          <a:lstStyle/>
          <a:p>
            <a:r>
              <a:rPr kumimoji="1" lang="en-US" altLang="ja-JP" sz="2400" b="1" dirty="0" smtClean="0">
                <a:solidFill>
                  <a:schemeClr val="bg1"/>
                </a:solidFill>
                <a:latin typeface="+mj-lt"/>
              </a:rPr>
              <a:t>2.2 </a:t>
            </a:r>
            <a:r>
              <a:rPr kumimoji="1" lang="hu-HU" altLang="ja-JP" sz="2400" b="1" dirty="0" smtClean="0">
                <a:solidFill>
                  <a:schemeClr val="bg1"/>
                </a:solidFill>
                <a:latin typeface="+mj-lt"/>
              </a:rPr>
              <a:t>A </a:t>
            </a:r>
            <a:r>
              <a:rPr kumimoji="1" lang="en-US" altLang="ja-JP" sz="2400" b="1" dirty="0" smtClean="0">
                <a:solidFill>
                  <a:schemeClr val="bg1"/>
                </a:solidFill>
                <a:latin typeface="+mj-lt"/>
              </a:rPr>
              <a:t>TDK</a:t>
            </a:r>
            <a:r>
              <a:rPr kumimoji="1" lang="hu-HU" altLang="ja-JP" sz="2400" b="1" dirty="0" smtClean="0">
                <a:solidFill>
                  <a:schemeClr val="bg1"/>
                </a:solidFill>
                <a:latin typeface="+mj-lt"/>
              </a:rPr>
              <a:t>-csoport és munkavállalói</a:t>
            </a:r>
            <a:endParaRPr kumimoji="1" lang="ja-JP" altLang="en-US" sz="2400" b="1" dirty="0">
              <a:solidFill>
                <a:schemeClr val="bg1"/>
              </a:solidFill>
              <a:latin typeface="+mj-lt"/>
            </a:endParaRPr>
          </a:p>
        </p:txBody>
      </p:sp>
    </p:spTree>
    <p:extLst>
      <p:ext uri="{BB962C8B-B14F-4D97-AF65-F5344CB8AC3E}">
        <p14:creationId xmlns:p14="http://schemas.microsoft.com/office/powerpoint/2010/main" val="350942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2703" y="1065108"/>
            <a:ext cx="11335871" cy="4585871"/>
          </a:xfrm>
          <a:prstGeom prst="rect">
            <a:avLst/>
          </a:prstGeom>
          <a:noFill/>
        </p:spPr>
        <p:txBody>
          <a:bodyPr wrap="square" rtlCol="0">
            <a:spAutoFit/>
          </a:bodyPr>
          <a:lstStyle/>
          <a:p>
            <a:r>
              <a:rPr kumimoji="1" lang="ja-JP" altLang="en-US" sz="2000" b="1" dirty="0" smtClean="0">
                <a:solidFill>
                  <a:srgbClr val="002060"/>
                </a:solidFill>
                <a:latin typeface="+mn-lt"/>
              </a:rPr>
              <a:t>＜</a:t>
            </a:r>
            <a:r>
              <a:rPr kumimoji="1" lang="en-US" altLang="ja-JP" sz="2000" b="1" dirty="0" smtClean="0">
                <a:solidFill>
                  <a:srgbClr val="002060"/>
                </a:solidFill>
                <a:latin typeface="+mn-lt"/>
              </a:rPr>
              <a:t>5</a:t>
            </a:r>
            <a:r>
              <a:rPr kumimoji="1" lang="hu-HU" altLang="ja-JP" sz="2000" b="1" dirty="0" smtClean="0">
                <a:solidFill>
                  <a:srgbClr val="002060"/>
                </a:solidFill>
                <a:latin typeface="+mn-lt"/>
              </a:rPr>
              <a:t>. eset</a:t>
            </a:r>
            <a:r>
              <a:rPr kumimoji="1" lang="ja-JP" altLang="en-US" sz="2000" b="1" dirty="0" smtClean="0">
                <a:solidFill>
                  <a:srgbClr val="002060"/>
                </a:solidFill>
                <a:latin typeface="+mn-lt"/>
              </a:rPr>
              <a:t>＞</a:t>
            </a:r>
            <a:endParaRPr kumimoji="1" lang="hu-HU" altLang="ja-JP" sz="2000" b="1" dirty="0" smtClean="0">
              <a:solidFill>
                <a:srgbClr val="002060"/>
              </a:solidFill>
              <a:latin typeface="+mn-lt"/>
            </a:endParaRPr>
          </a:p>
          <a:p>
            <a:endParaRPr kumimoji="1" lang="ja-JP" altLang="en-US" sz="2000" b="1" dirty="0" smtClean="0">
              <a:solidFill>
                <a:srgbClr val="002060"/>
              </a:solidFill>
              <a:latin typeface="+mn-lt"/>
            </a:endParaRPr>
          </a:p>
          <a:p>
            <a:r>
              <a:rPr kumimoji="1" lang="en-US" altLang="ja-JP" sz="1800" b="1" dirty="0" smtClean="0">
                <a:latin typeface="+mn-lt"/>
              </a:rPr>
              <a:t>2.2.2 </a:t>
            </a:r>
            <a:r>
              <a:rPr kumimoji="1" lang="hu-HU" altLang="ja-JP" sz="1800" b="1" dirty="0">
                <a:latin typeface="+mn-lt"/>
              </a:rPr>
              <a:t>A munkavállalók különbözőségének/személyiségének/egyéniségének tisztelete </a:t>
            </a:r>
          </a:p>
          <a:p>
            <a:r>
              <a:rPr kumimoji="1" lang="en-US" altLang="ja-JP" sz="1800" b="1" dirty="0">
                <a:latin typeface="+mn-lt"/>
              </a:rPr>
              <a:t>2.2.4 </a:t>
            </a:r>
            <a:r>
              <a:rPr kumimoji="1" lang="hu-HU" altLang="ja-JP" sz="1800" b="1" dirty="0">
                <a:latin typeface="+mn-lt"/>
              </a:rPr>
              <a:t>Az emberi jogok tisztelete és a hátrányos megkülönböztetés tilalma</a:t>
            </a:r>
          </a:p>
          <a:p>
            <a:endParaRPr kumimoji="1" lang="ja-JP" altLang="en-US" sz="1800" dirty="0">
              <a:latin typeface="+mn-lt"/>
            </a:endParaRPr>
          </a:p>
          <a:p>
            <a:r>
              <a:rPr kumimoji="1" lang="en-US" altLang="ja-JP" sz="1800" dirty="0">
                <a:latin typeface="+mn-lt"/>
              </a:rPr>
              <a:t>Roy </a:t>
            </a:r>
            <a:r>
              <a:rPr kumimoji="1" lang="hu-HU" altLang="ja-JP" sz="1800" dirty="0">
                <a:latin typeface="+mn-lt"/>
              </a:rPr>
              <a:t>nyilvánosan üvöltött a beosztottjával </a:t>
            </a:r>
            <a:r>
              <a:rPr kumimoji="1" lang="hu-HU" altLang="ja-JP" sz="1800" dirty="0" err="1">
                <a:latin typeface="+mn-lt"/>
              </a:rPr>
              <a:t>Samanthával</a:t>
            </a:r>
            <a:r>
              <a:rPr kumimoji="1" lang="hu-HU" altLang="ja-JP" sz="1800" dirty="0">
                <a:latin typeface="+mn-lt"/>
              </a:rPr>
              <a:t>, egy a munkájában többször elkövetett hibáért.</a:t>
            </a:r>
            <a:endParaRPr kumimoji="1" lang="en-US" altLang="ja-JP" sz="1800" dirty="0">
              <a:latin typeface="+mn-lt"/>
            </a:endParaRPr>
          </a:p>
          <a:p>
            <a:r>
              <a:rPr kumimoji="1" lang="hu-HU" altLang="ja-JP" sz="1800" dirty="0">
                <a:latin typeface="+mn-lt"/>
              </a:rPr>
              <a:t>A kollégái előtt Roy hosszan ordibált vele: </a:t>
            </a:r>
            <a:r>
              <a:rPr kumimoji="1" lang="en-US" altLang="ja-JP" sz="1800" dirty="0">
                <a:latin typeface="+mn-lt"/>
              </a:rPr>
              <a:t>“</a:t>
            </a:r>
            <a:r>
              <a:rPr kumimoji="1" lang="hu-HU" altLang="ja-JP" sz="1800" dirty="0">
                <a:latin typeface="+mn-lt"/>
              </a:rPr>
              <a:t>Semmirekellő vagy!</a:t>
            </a:r>
            <a:r>
              <a:rPr kumimoji="1" lang="en-US" altLang="ja-JP" sz="1800" dirty="0">
                <a:latin typeface="+mn-lt"/>
              </a:rPr>
              <a:t>”, “</a:t>
            </a:r>
            <a:r>
              <a:rPr kumimoji="1" lang="hu-HU" altLang="ja-JP" sz="1800" dirty="0">
                <a:latin typeface="+mn-lt"/>
              </a:rPr>
              <a:t>Ki foglak rúgni!</a:t>
            </a:r>
            <a:r>
              <a:rPr kumimoji="1" lang="en-US" altLang="ja-JP" sz="1800" dirty="0">
                <a:latin typeface="+mn-lt"/>
              </a:rPr>
              <a:t>”, “</a:t>
            </a:r>
            <a:r>
              <a:rPr kumimoji="1" lang="hu-HU" altLang="ja-JP" sz="1800" dirty="0">
                <a:latin typeface="+mn-lt"/>
              </a:rPr>
              <a:t>Idióta vagy</a:t>
            </a:r>
            <a:r>
              <a:rPr kumimoji="1" lang="en-US" altLang="ja-JP" sz="1800" dirty="0">
                <a:latin typeface="+mn-lt"/>
              </a:rPr>
              <a:t>!”</a:t>
            </a:r>
            <a:endParaRPr kumimoji="1" lang="hu-HU" altLang="ja-JP" sz="1800" dirty="0">
              <a:latin typeface="+mn-lt"/>
            </a:endParaRPr>
          </a:p>
          <a:p>
            <a:endParaRPr kumimoji="1" lang="en-US" altLang="ja-JP" sz="1800" dirty="0">
              <a:latin typeface="+mn-lt"/>
            </a:endParaRPr>
          </a:p>
          <a:p>
            <a:r>
              <a:rPr kumimoji="1" lang="hu-HU" altLang="ja-JP" sz="1800" dirty="0">
                <a:latin typeface="+mn-lt"/>
              </a:rPr>
              <a:t>Melyik viselkedés a </a:t>
            </a:r>
            <a:r>
              <a:rPr kumimoji="1" lang="hu-HU" altLang="ja-JP" sz="1800" b="1" u="sng" dirty="0">
                <a:latin typeface="+mn-lt"/>
              </a:rPr>
              <a:t>legmegfelelőbb</a:t>
            </a:r>
            <a:r>
              <a:rPr kumimoji="1" lang="en-US" altLang="ja-JP" sz="1800" dirty="0">
                <a:latin typeface="+mn-lt"/>
              </a:rPr>
              <a:t>?</a:t>
            </a:r>
          </a:p>
          <a:p>
            <a:endParaRPr kumimoji="1" lang="en-US" altLang="ja-JP" sz="1800" dirty="0">
              <a:latin typeface="+mn-lt"/>
            </a:endParaRPr>
          </a:p>
          <a:p>
            <a:pPr marL="363538" indent="-363538"/>
            <a:r>
              <a:rPr kumimoji="1" lang="en-US" altLang="ja-JP" sz="1800" dirty="0">
                <a:latin typeface="+mn-lt"/>
              </a:rPr>
              <a:t>1.</a:t>
            </a:r>
            <a:r>
              <a:rPr kumimoji="1" lang="ja-JP" altLang="en-US" sz="1800" dirty="0">
                <a:latin typeface="+mn-lt"/>
              </a:rPr>
              <a:t>　</a:t>
            </a:r>
            <a:r>
              <a:rPr kumimoji="1" lang="hu-HU" altLang="ja-JP" sz="1800" dirty="0">
                <a:latin typeface="+mn-lt"/>
              </a:rPr>
              <a:t>Szükség van a munkavállalók hibáinak kijavítására, de fontos, hogy nyugodtan beszéljünk, és tartsuk tiszteletben a méltóságukat.</a:t>
            </a:r>
            <a:r>
              <a:rPr kumimoji="1" lang="en-US" altLang="ja-JP" sz="1800" dirty="0">
                <a:latin typeface="+mn-lt"/>
              </a:rPr>
              <a:t> </a:t>
            </a:r>
          </a:p>
          <a:p>
            <a:pPr marL="363538" indent="-363538"/>
            <a:r>
              <a:rPr kumimoji="1" lang="en-US" altLang="ja-JP" sz="1800" dirty="0">
                <a:latin typeface="+mn-lt"/>
              </a:rPr>
              <a:t>2.</a:t>
            </a:r>
            <a:r>
              <a:rPr kumimoji="1" lang="ja-JP" altLang="en-US" sz="1800" dirty="0">
                <a:latin typeface="+mn-lt"/>
              </a:rPr>
              <a:t>　</a:t>
            </a:r>
            <a:r>
              <a:rPr kumimoji="1" lang="hu-HU" altLang="ja-JP" sz="1800" dirty="0">
                <a:latin typeface="+mn-lt"/>
              </a:rPr>
              <a:t>Elkerülhetetlen, hogy Roy ordibáljon Amandával, mert ugyanazt a hibát többször elkövette.</a:t>
            </a:r>
            <a:endParaRPr kumimoji="1" lang="en-US" altLang="ja-JP" sz="1800" b="1" dirty="0">
              <a:solidFill>
                <a:srgbClr val="0046AD"/>
              </a:solidFill>
              <a:latin typeface="+mn-lt"/>
            </a:endParaRPr>
          </a:p>
          <a:p>
            <a:pPr marL="363538" indent="-363538">
              <a:buAutoNum type="arabicPeriod" startAt="3"/>
            </a:pPr>
            <a:r>
              <a:rPr kumimoji="1" lang="hu-HU" altLang="ja-JP" sz="1800" dirty="0">
                <a:latin typeface="+mn-lt"/>
              </a:rPr>
              <a:t>Nincs semmi kivetnivaló abban, hogy ordibáljunk a munkavállalókkal, amennyiben az nem a kollégák előtt történik.</a:t>
            </a:r>
            <a:endParaRPr kumimoji="1" lang="en-US" altLang="ja-JP" sz="1800" dirty="0">
              <a:latin typeface="+mn-lt"/>
            </a:endParaRPr>
          </a:p>
          <a:p>
            <a:endParaRPr kumimoji="1" lang="en-US" altLang="ja-JP" sz="1800" dirty="0">
              <a:latin typeface="+mn-lt"/>
            </a:endParaRPr>
          </a:p>
        </p:txBody>
      </p:sp>
    </p:spTree>
    <p:extLst>
      <p:ext uri="{BB962C8B-B14F-4D97-AF65-F5344CB8AC3E}">
        <p14:creationId xmlns:p14="http://schemas.microsoft.com/office/powerpoint/2010/main" val="1863742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2703" y="1065108"/>
            <a:ext cx="11335871" cy="4585871"/>
          </a:xfrm>
          <a:prstGeom prst="rect">
            <a:avLst/>
          </a:prstGeom>
          <a:noFill/>
        </p:spPr>
        <p:txBody>
          <a:bodyPr wrap="square" rtlCol="0">
            <a:spAutoFit/>
          </a:bodyPr>
          <a:lstStyle/>
          <a:p>
            <a:r>
              <a:rPr kumimoji="1" lang="ja-JP" altLang="en-US" sz="2000" b="1" dirty="0" smtClean="0">
                <a:solidFill>
                  <a:srgbClr val="002060"/>
                </a:solidFill>
                <a:latin typeface="+mn-lt"/>
              </a:rPr>
              <a:t>＜</a:t>
            </a:r>
            <a:r>
              <a:rPr kumimoji="1" lang="en-US" altLang="ja-JP" sz="2000" b="1" dirty="0" smtClean="0">
                <a:solidFill>
                  <a:srgbClr val="002060"/>
                </a:solidFill>
                <a:latin typeface="+mn-lt"/>
              </a:rPr>
              <a:t>5</a:t>
            </a:r>
            <a:r>
              <a:rPr kumimoji="1" lang="hu-HU" altLang="ja-JP" sz="2000" b="1" dirty="0" smtClean="0">
                <a:solidFill>
                  <a:srgbClr val="002060"/>
                </a:solidFill>
                <a:latin typeface="+mn-lt"/>
              </a:rPr>
              <a:t>. eset</a:t>
            </a:r>
            <a:r>
              <a:rPr kumimoji="1" lang="ja-JP" altLang="en-US" sz="2000" b="1" dirty="0" smtClean="0">
                <a:solidFill>
                  <a:srgbClr val="002060"/>
                </a:solidFill>
                <a:latin typeface="+mn-lt"/>
              </a:rPr>
              <a:t>＞</a:t>
            </a:r>
            <a:endParaRPr kumimoji="1" lang="hu-HU" altLang="ja-JP" sz="2000" b="1" dirty="0" smtClean="0">
              <a:solidFill>
                <a:srgbClr val="002060"/>
              </a:solidFill>
              <a:latin typeface="+mn-lt"/>
            </a:endParaRPr>
          </a:p>
          <a:p>
            <a:endParaRPr kumimoji="1" lang="ja-JP" altLang="en-US" sz="2000" b="1" dirty="0" smtClean="0">
              <a:solidFill>
                <a:srgbClr val="002060"/>
              </a:solidFill>
              <a:latin typeface="+mn-lt"/>
            </a:endParaRPr>
          </a:p>
          <a:p>
            <a:r>
              <a:rPr kumimoji="1" lang="en-US" altLang="ja-JP" sz="1800" b="1" dirty="0" smtClean="0">
                <a:latin typeface="+mn-lt"/>
              </a:rPr>
              <a:t>2.2.2 </a:t>
            </a:r>
            <a:r>
              <a:rPr kumimoji="1" lang="hu-HU" altLang="ja-JP" sz="1800" b="1" dirty="0">
                <a:latin typeface="+mn-lt"/>
              </a:rPr>
              <a:t>A munkavállalók különbözőségének/személyiségének/egyéniségének tisztelete </a:t>
            </a:r>
          </a:p>
          <a:p>
            <a:r>
              <a:rPr kumimoji="1" lang="en-US" altLang="ja-JP" sz="1800" b="1" dirty="0">
                <a:latin typeface="+mn-lt"/>
              </a:rPr>
              <a:t>2.2.4 </a:t>
            </a:r>
            <a:r>
              <a:rPr kumimoji="1" lang="hu-HU" altLang="ja-JP" sz="1800" b="1" dirty="0">
                <a:latin typeface="+mn-lt"/>
              </a:rPr>
              <a:t>Az emberi jogok tisztelete és a hátrányos megkülönböztetés tilalma</a:t>
            </a:r>
          </a:p>
          <a:p>
            <a:endParaRPr kumimoji="1" lang="ja-JP" altLang="en-US" sz="1800" dirty="0">
              <a:latin typeface="+mn-lt"/>
            </a:endParaRPr>
          </a:p>
          <a:p>
            <a:r>
              <a:rPr kumimoji="1" lang="en-US" altLang="ja-JP" sz="1800" dirty="0">
                <a:latin typeface="+mn-lt"/>
              </a:rPr>
              <a:t>Roy </a:t>
            </a:r>
            <a:r>
              <a:rPr kumimoji="1" lang="hu-HU" altLang="ja-JP" sz="1800" dirty="0">
                <a:latin typeface="+mn-lt"/>
              </a:rPr>
              <a:t>nyilvánosan üvöltött a beosztottjával </a:t>
            </a:r>
            <a:r>
              <a:rPr kumimoji="1" lang="hu-HU" altLang="ja-JP" sz="1800" dirty="0" err="1">
                <a:latin typeface="+mn-lt"/>
              </a:rPr>
              <a:t>Samanthával</a:t>
            </a:r>
            <a:r>
              <a:rPr kumimoji="1" lang="hu-HU" altLang="ja-JP" sz="1800" dirty="0">
                <a:latin typeface="+mn-lt"/>
              </a:rPr>
              <a:t>, egy a munkájában többször elkövetett hibáért.</a:t>
            </a:r>
            <a:endParaRPr kumimoji="1" lang="en-US" altLang="ja-JP" sz="1800" dirty="0">
              <a:latin typeface="+mn-lt"/>
            </a:endParaRPr>
          </a:p>
          <a:p>
            <a:r>
              <a:rPr kumimoji="1" lang="hu-HU" altLang="ja-JP" sz="1800" dirty="0">
                <a:latin typeface="+mn-lt"/>
              </a:rPr>
              <a:t>A kollégái előtt Roy hosszan ordibált vele: </a:t>
            </a:r>
            <a:r>
              <a:rPr kumimoji="1" lang="en-US" altLang="ja-JP" sz="1800" dirty="0">
                <a:latin typeface="+mn-lt"/>
              </a:rPr>
              <a:t>“</a:t>
            </a:r>
            <a:r>
              <a:rPr kumimoji="1" lang="hu-HU" altLang="ja-JP" sz="1800" dirty="0">
                <a:latin typeface="+mn-lt"/>
              </a:rPr>
              <a:t>Semmirekellő vagy!</a:t>
            </a:r>
            <a:r>
              <a:rPr kumimoji="1" lang="en-US" altLang="ja-JP" sz="1800" dirty="0">
                <a:latin typeface="+mn-lt"/>
              </a:rPr>
              <a:t>”, “</a:t>
            </a:r>
            <a:r>
              <a:rPr kumimoji="1" lang="hu-HU" altLang="ja-JP" sz="1800" dirty="0">
                <a:latin typeface="+mn-lt"/>
              </a:rPr>
              <a:t>Ki foglak rúgni!</a:t>
            </a:r>
            <a:r>
              <a:rPr kumimoji="1" lang="en-US" altLang="ja-JP" sz="1800" dirty="0">
                <a:latin typeface="+mn-lt"/>
              </a:rPr>
              <a:t>”, “</a:t>
            </a:r>
            <a:r>
              <a:rPr kumimoji="1" lang="hu-HU" altLang="ja-JP" sz="1800" dirty="0">
                <a:latin typeface="+mn-lt"/>
              </a:rPr>
              <a:t>Idióta vagy</a:t>
            </a:r>
            <a:r>
              <a:rPr kumimoji="1" lang="en-US" altLang="ja-JP" sz="1800" dirty="0">
                <a:latin typeface="+mn-lt"/>
              </a:rPr>
              <a:t>!”</a:t>
            </a:r>
            <a:endParaRPr kumimoji="1" lang="hu-HU" altLang="ja-JP" sz="1800" dirty="0">
              <a:latin typeface="+mn-lt"/>
            </a:endParaRPr>
          </a:p>
          <a:p>
            <a:endParaRPr kumimoji="1" lang="en-US" altLang="ja-JP" sz="1800" dirty="0">
              <a:latin typeface="+mn-lt"/>
            </a:endParaRPr>
          </a:p>
          <a:p>
            <a:r>
              <a:rPr kumimoji="1" lang="hu-HU" altLang="ja-JP" sz="1800" dirty="0">
                <a:latin typeface="+mn-lt"/>
              </a:rPr>
              <a:t>Melyik viselkedés a </a:t>
            </a:r>
            <a:r>
              <a:rPr kumimoji="1" lang="hu-HU" altLang="ja-JP" sz="1800" b="1" u="sng" dirty="0">
                <a:latin typeface="+mn-lt"/>
              </a:rPr>
              <a:t>legmegfelelőbb</a:t>
            </a:r>
            <a:r>
              <a:rPr kumimoji="1" lang="en-US" altLang="ja-JP" sz="1800" dirty="0">
                <a:latin typeface="+mn-lt"/>
              </a:rPr>
              <a:t>?</a:t>
            </a:r>
          </a:p>
          <a:p>
            <a:endParaRPr kumimoji="1" lang="en-US" altLang="ja-JP" sz="1800" dirty="0">
              <a:latin typeface="+mn-lt"/>
            </a:endParaRPr>
          </a:p>
          <a:p>
            <a:pPr marL="363538" indent="-363538"/>
            <a:r>
              <a:rPr kumimoji="1" lang="en-US" altLang="ja-JP" sz="1800" dirty="0">
                <a:latin typeface="+mn-lt"/>
              </a:rPr>
              <a:t>1.</a:t>
            </a:r>
            <a:r>
              <a:rPr kumimoji="1" lang="ja-JP" altLang="en-US" sz="1800" dirty="0">
                <a:latin typeface="+mn-lt"/>
              </a:rPr>
              <a:t>　</a:t>
            </a:r>
            <a:r>
              <a:rPr kumimoji="1" lang="hu-HU" altLang="ja-JP" sz="1800" b="1" dirty="0">
                <a:solidFill>
                  <a:srgbClr val="0046AD"/>
                </a:solidFill>
                <a:latin typeface="+mn-lt"/>
              </a:rPr>
              <a:t>Szükség van a munkavállalók hibáinak kijavítására, de fontos, hogy nyugodtan beszéljünk, és tartsuk tiszteletben a méltóságukat.</a:t>
            </a:r>
            <a:r>
              <a:rPr kumimoji="1" lang="en-US" altLang="ja-JP" sz="1800" b="1" dirty="0">
                <a:solidFill>
                  <a:srgbClr val="0046AD"/>
                </a:solidFill>
                <a:latin typeface="+mn-lt"/>
              </a:rPr>
              <a:t> </a:t>
            </a:r>
          </a:p>
          <a:p>
            <a:pPr marL="363538" indent="-363538"/>
            <a:r>
              <a:rPr kumimoji="1" lang="en-US" altLang="ja-JP" sz="1800" dirty="0">
                <a:latin typeface="+mn-lt"/>
              </a:rPr>
              <a:t>2.</a:t>
            </a:r>
            <a:r>
              <a:rPr kumimoji="1" lang="ja-JP" altLang="en-US" sz="1800" dirty="0">
                <a:latin typeface="+mn-lt"/>
              </a:rPr>
              <a:t>　</a:t>
            </a:r>
            <a:r>
              <a:rPr kumimoji="1" lang="hu-HU" altLang="ja-JP" sz="1800" dirty="0">
                <a:latin typeface="+mn-lt"/>
              </a:rPr>
              <a:t>Elkerülhetetlen, hogy Roy ordibáljon Amandával, mert ugyanazt a hibát többször elkövette.</a:t>
            </a:r>
            <a:endParaRPr kumimoji="1" lang="en-US" altLang="ja-JP" sz="1800" b="1" dirty="0">
              <a:solidFill>
                <a:srgbClr val="0046AD"/>
              </a:solidFill>
              <a:latin typeface="+mn-lt"/>
            </a:endParaRPr>
          </a:p>
          <a:p>
            <a:pPr marL="363538" indent="-363538">
              <a:buAutoNum type="arabicPeriod" startAt="3"/>
            </a:pPr>
            <a:r>
              <a:rPr kumimoji="1" lang="hu-HU" altLang="ja-JP" sz="1800" dirty="0">
                <a:latin typeface="+mn-lt"/>
              </a:rPr>
              <a:t>Nincs semmi kivetnivaló abban, hogy ordibáljunk a munkavállalókkal, amennyiben az nem a kollégák előtt történik.</a:t>
            </a:r>
            <a:endParaRPr kumimoji="1" lang="en-US" altLang="ja-JP" sz="1800" dirty="0">
              <a:latin typeface="+mn-lt"/>
            </a:endParaRPr>
          </a:p>
          <a:p>
            <a:endParaRPr kumimoji="1" lang="en-US" altLang="ja-JP" sz="1800" dirty="0">
              <a:latin typeface="+mn-lt"/>
            </a:endParaRPr>
          </a:p>
        </p:txBody>
      </p:sp>
    </p:spTree>
    <p:extLst>
      <p:ext uri="{BB962C8B-B14F-4D97-AF65-F5344CB8AC3E}">
        <p14:creationId xmlns:p14="http://schemas.microsoft.com/office/powerpoint/2010/main" val="4274612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8565" y="1210235"/>
            <a:ext cx="10327342" cy="4524315"/>
          </a:xfrm>
          <a:prstGeom prst="rect">
            <a:avLst/>
          </a:prstGeom>
          <a:noFill/>
        </p:spPr>
        <p:txBody>
          <a:bodyPr wrap="square" rtlCol="0">
            <a:spAutoFit/>
          </a:bodyPr>
          <a:lstStyle/>
          <a:p>
            <a:r>
              <a:rPr kumimoji="1" lang="ja-JP" altLang="en-US" sz="2000" b="1" dirty="0" smtClean="0">
                <a:solidFill>
                  <a:srgbClr val="002060"/>
                </a:solidFill>
              </a:rPr>
              <a:t>＜</a:t>
            </a:r>
            <a:r>
              <a:rPr kumimoji="1" lang="en-US" altLang="ja-JP" sz="2000" b="1" dirty="0" smtClean="0">
                <a:solidFill>
                  <a:srgbClr val="002060"/>
                </a:solidFill>
              </a:rPr>
              <a:t>6</a:t>
            </a:r>
            <a:r>
              <a:rPr kumimoji="1" lang="hu-HU" altLang="ja-JP" sz="2000" b="1" dirty="0" smtClean="0">
                <a:solidFill>
                  <a:srgbClr val="002060"/>
                </a:solidFill>
              </a:rPr>
              <a:t>. eset</a:t>
            </a:r>
            <a:r>
              <a:rPr kumimoji="1" lang="ja-JP" altLang="en-US" sz="2000" b="1" dirty="0" smtClean="0">
                <a:solidFill>
                  <a:srgbClr val="002060"/>
                </a:solidFill>
              </a:rPr>
              <a:t>＞</a:t>
            </a:r>
            <a:endParaRPr kumimoji="1" lang="hu-HU" altLang="ja-JP" sz="2000" b="1" dirty="0" smtClean="0">
              <a:solidFill>
                <a:srgbClr val="002060"/>
              </a:solidFill>
            </a:endParaRPr>
          </a:p>
          <a:p>
            <a:endParaRPr kumimoji="1" lang="en-US" altLang="ja-JP" b="1" dirty="0" smtClean="0">
              <a:solidFill>
                <a:srgbClr val="002060"/>
              </a:solidFill>
            </a:endParaRPr>
          </a:p>
          <a:p>
            <a:pPr algn="just"/>
            <a:r>
              <a:rPr kumimoji="1" lang="en-US" altLang="ja-JP" sz="1800" b="1" dirty="0" smtClean="0"/>
              <a:t>2.2.6</a:t>
            </a:r>
            <a:r>
              <a:rPr kumimoji="1" lang="hu-HU" altLang="ja-JP" sz="1800" b="1" dirty="0" smtClean="0"/>
              <a:t> Biztonságos</a:t>
            </a:r>
            <a:r>
              <a:rPr kumimoji="1" lang="hu-HU" altLang="ja-JP" sz="1800" b="1" dirty="0"/>
              <a:t>, egészséges és kényelmes munkakörnyezet fenntartása</a:t>
            </a:r>
          </a:p>
          <a:p>
            <a:pPr algn="just"/>
            <a:endParaRPr kumimoji="1" lang="ja-JP" altLang="en-US" sz="1800" dirty="0"/>
          </a:p>
          <a:p>
            <a:pPr algn="just"/>
            <a:r>
              <a:rPr kumimoji="1" lang="en-US" altLang="ja-JP" sz="1800" dirty="0"/>
              <a:t>Mark </a:t>
            </a:r>
            <a:r>
              <a:rPr kumimoji="1" lang="hu-HU" altLang="ja-JP" sz="1800" dirty="0"/>
              <a:t>30 éve dolgozik operátorként egy üzemben.</a:t>
            </a:r>
            <a:r>
              <a:rPr kumimoji="1" lang="en-US" altLang="ja-JP" sz="1800" dirty="0"/>
              <a:t> </a:t>
            </a:r>
            <a:r>
              <a:rPr kumimoji="1" lang="hu-HU" altLang="ja-JP" sz="1800" dirty="0"/>
              <a:t>Ebben az üzemben a munkavállalóknak védőszemüveget kell viselniük, hogy elkerüljék a vegyszerek szembe jutását.</a:t>
            </a:r>
            <a:r>
              <a:rPr kumimoji="1" lang="en-US" altLang="ja-JP" sz="1800" dirty="0"/>
              <a:t> Mark </a:t>
            </a:r>
            <a:r>
              <a:rPr kumimoji="1" lang="hu-HU" altLang="ja-JP" sz="1800" dirty="0"/>
              <a:t>ezt a munkát védőszemüveg nélkül végzi, hiszen tapasztalt operátor, akinek még egyetlen balesete sem volt.</a:t>
            </a:r>
            <a:endParaRPr kumimoji="1" lang="en-US" altLang="ja-JP" sz="1800" dirty="0"/>
          </a:p>
          <a:p>
            <a:pPr algn="just"/>
            <a:endParaRPr kumimoji="1" lang="en-US" altLang="ja-JP" sz="1800" dirty="0"/>
          </a:p>
          <a:p>
            <a:pPr algn="just"/>
            <a:endParaRPr kumimoji="1" lang="en-US" altLang="ja-JP" sz="1800" dirty="0"/>
          </a:p>
          <a:p>
            <a:pPr algn="just"/>
            <a:r>
              <a:rPr kumimoji="1" lang="hu-HU" altLang="ja-JP" sz="1800" b="1" dirty="0"/>
              <a:t>Mit gondolsz</a:t>
            </a:r>
            <a:r>
              <a:rPr kumimoji="1" lang="en-US" altLang="ja-JP" sz="1800" b="1" dirty="0"/>
              <a:t>?</a:t>
            </a:r>
          </a:p>
          <a:p>
            <a:pPr algn="just"/>
            <a:endParaRPr kumimoji="1" lang="en-US" altLang="ja-JP" sz="1800" dirty="0"/>
          </a:p>
          <a:p>
            <a:pPr marL="363538" indent="-363538" algn="just">
              <a:buAutoNum type="arabicPeriod"/>
            </a:pPr>
            <a:r>
              <a:rPr kumimoji="1" lang="hu-HU" altLang="ja-JP" sz="1800" dirty="0"/>
              <a:t>Mivel </a:t>
            </a:r>
            <a:r>
              <a:rPr kumimoji="1" lang="en-US" altLang="ja-JP" sz="1800" dirty="0"/>
              <a:t>Mark</a:t>
            </a:r>
            <a:r>
              <a:rPr kumimoji="1" lang="hu-HU" altLang="ja-JP" sz="1800" dirty="0" err="1"/>
              <a:t>nak</a:t>
            </a:r>
            <a:r>
              <a:rPr kumimoji="1" lang="hu-HU" altLang="ja-JP" sz="1800" dirty="0"/>
              <a:t> még nem volt balesete, nem kell viselnie a védőszemüveget. </a:t>
            </a:r>
          </a:p>
          <a:p>
            <a:pPr marL="363538" indent="-363538" algn="just">
              <a:buAutoNum type="arabicPeriod"/>
            </a:pPr>
            <a:r>
              <a:rPr kumimoji="1" lang="hu-HU" altLang="ja-JP" sz="1800" dirty="0"/>
              <a:t>Be kell tartania a szabályokat, függetlenül attól, hogy történt-e </a:t>
            </a:r>
            <a:r>
              <a:rPr kumimoji="1" lang="hu-HU" altLang="ja-JP" sz="1800" dirty="0" smtClean="0"/>
              <a:t>vele korábban </a:t>
            </a:r>
            <a:r>
              <a:rPr kumimoji="1" lang="hu-HU" altLang="ja-JP" sz="1800" dirty="0"/>
              <a:t>baleset.</a:t>
            </a:r>
          </a:p>
          <a:p>
            <a:pPr marL="363538" indent="-363538" algn="just">
              <a:buAutoNum type="arabicPeriod" startAt="3"/>
            </a:pPr>
            <a:r>
              <a:rPr kumimoji="1" lang="hu-HU" altLang="ja-JP" sz="1800" dirty="0"/>
              <a:t>Mivel </a:t>
            </a:r>
            <a:r>
              <a:rPr kumimoji="1" lang="en-US" altLang="ja-JP" sz="1800" dirty="0"/>
              <a:t>Mark </a:t>
            </a:r>
            <a:r>
              <a:rPr kumimoji="1" lang="hu-HU" altLang="ja-JP" sz="1800" dirty="0"/>
              <a:t>30 éve dolgozik ott, nem kell viselnie a védőszemüveget. </a:t>
            </a:r>
            <a:endParaRPr kumimoji="1" lang="en-US" altLang="ja-JP" sz="1800" dirty="0"/>
          </a:p>
          <a:p>
            <a:pPr algn="just"/>
            <a:endParaRPr kumimoji="1" lang="hu-HU" altLang="ja-JP" sz="1800" dirty="0" smtClean="0"/>
          </a:p>
          <a:p>
            <a:pPr algn="just"/>
            <a:endParaRPr kumimoji="1" lang="en-US" altLang="ja-JP" sz="1800" dirty="0" smtClean="0"/>
          </a:p>
        </p:txBody>
      </p:sp>
    </p:spTree>
    <p:extLst>
      <p:ext uri="{BB962C8B-B14F-4D97-AF65-F5344CB8AC3E}">
        <p14:creationId xmlns:p14="http://schemas.microsoft.com/office/powerpoint/2010/main" val="3809005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8565" y="1210235"/>
            <a:ext cx="10327342" cy="4524315"/>
          </a:xfrm>
          <a:prstGeom prst="rect">
            <a:avLst/>
          </a:prstGeom>
          <a:noFill/>
        </p:spPr>
        <p:txBody>
          <a:bodyPr wrap="square" rtlCol="0">
            <a:spAutoFit/>
          </a:bodyPr>
          <a:lstStyle/>
          <a:p>
            <a:r>
              <a:rPr kumimoji="1" lang="ja-JP" altLang="en-US" sz="2000" b="1" dirty="0" smtClean="0">
                <a:solidFill>
                  <a:srgbClr val="002060"/>
                </a:solidFill>
              </a:rPr>
              <a:t>＜</a:t>
            </a:r>
            <a:r>
              <a:rPr kumimoji="1" lang="en-US" altLang="ja-JP" sz="2000" b="1" dirty="0" smtClean="0">
                <a:solidFill>
                  <a:srgbClr val="002060"/>
                </a:solidFill>
              </a:rPr>
              <a:t>6</a:t>
            </a:r>
            <a:r>
              <a:rPr kumimoji="1" lang="hu-HU" altLang="ja-JP" sz="2000" b="1" dirty="0" smtClean="0">
                <a:solidFill>
                  <a:srgbClr val="002060"/>
                </a:solidFill>
              </a:rPr>
              <a:t>. eset</a:t>
            </a:r>
            <a:r>
              <a:rPr kumimoji="1" lang="ja-JP" altLang="en-US" sz="2000" b="1" dirty="0" smtClean="0">
                <a:solidFill>
                  <a:srgbClr val="002060"/>
                </a:solidFill>
              </a:rPr>
              <a:t>＞</a:t>
            </a:r>
            <a:endParaRPr kumimoji="1" lang="hu-HU" altLang="ja-JP" sz="2000" b="1" dirty="0" smtClean="0">
              <a:solidFill>
                <a:srgbClr val="002060"/>
              </a:solidFill>
            </a:endParaRPr>
          </a:p>
          <a:p>
            <a:endParaRPr kumimoji="1" lang="en-US" altLang="ja-JP" b="1" dirty="0" smtClean="0">
              <a:solidFill>
                <a:srgbClr val="002060"/>
              </a:solidFill>
            </a:endParaRPr>
          </a:p>
          <a:p>
            <a:pPr algn="just"/>
            <a:r>
              <a:rPr kumimoji="1" lang="en-US" altLang="ja-JP" sz="1800" b="1" dirty="0" smtClean="0"/>
              <a:t>2.2.6</a:t>
            </a:r>
            <a:r>
              <a:rPr kumimoji="1" lang="hu-HU" altLang="ja-JP" sz="1800" b="1" dirty="0" smtClean="0"/>
              <a:t> Biztonságos</a:t>
            </a:r>
            <a:r>
              <a:rPr kumimoji="1" lang="hu-HU" altLang="ja-JP" sz="1800" b="1" dirty="0"/>
              <a:t>, egészséges és kényelmes munkakörnyezet fenntartása</a:t>
            </a:r>
          </a:p>
          <a:p>
            <a:pPr algn="just"/>
            <a:endParaRPr kumimoji="1" lang="ja-JP" altLang="en-US" sz="1800" dirty="0"/>
          </a:p>
          <a:p>
            <a:pPr algn="just"/>
            <a:r>
              <a:rPr kumimoji="1" lang="en-US" altLang="ja-JP" sz="1800" dirty="0"/>
              <a:t>Mark </a:t>
            </a:r>
            <a:r>
              <a:rPr kumimoji="1" lang="hu-HU" altLang="ja-JP" sz="1800" dirty="0"/>
              <a:t>30 éve dolgozik operátorként egy üzemben.</a:t>
            </a:r>
            <a:r>
              <a:rPr kumimoji="1" lang="en-US" altLang="ja-JP" sz="1800" dirty="0"/>
              <a:t> </a:t>
            </a:r>
            <a:r>
              <a:rPr kumimoji="1" lang="hu-HU" altLang="ja-JP" sz="1800" dirty="0"/>
              <a:t>Ebben az üzemben a munkavállalóknak védőszemüveget kell viselniük, hogy elkerüljék a vegyszerek szembe jutását.</a:t>
            </a:r>
            <a:r>
              <a:rPr kumimoji="1" lang="en-US" altLang="ja-JP" sz="1800" dirty="0"/>
              <a:t> Mark </a:t>
            </a:r>
            <a:r>
              <a:rPr kumimoji="1" lang="hu-HU" altLang="ja-JP" sz="1800" dirty="0"/>
              <a:t>ezt a munkát védőszemüveg nélkül végzi, hiszen tapasztalt operátor, akinek még egyetlen balesete sem volt.</a:t>
            </a:r>
            <a:endParaRPr kumimoji="1" lang="en-US" altLang="ja-JP" sz="1800" dirty="0"/>
          </a:p>
          <a:p>
            <a:pPr algn="just"/>
            <a:endParaRPr kumimoji="1" lang="en-US" altLang="ja-JP" sz="1800" dirty="0"/>
          </a:p>
          <a:p>
            <a:pPr algn="just"/>
            <a:endParaRPr kumimoji="1" lang="en-US" altLang="ja-JP" sz="1800" dirty="0"/>
          </a:p>
          <a:p>
            <a:pPr algn="just"/>
            <a:r>
              <a:rPr kumimoji="1" lang="hu-HU" altLang="ja-JP" sz="1800" b="1" dirty="0"/>
              <a:t>Mit gondolsz</a:t>
            </a:r>
            <a:r>
              <a:rPr kumimoji="1" lang="en-US" altLang="ja-JP" sz="1800" b="1" dirty="0"/>
              <a:t>?</a:t>
            </a:r>
          </a:p>
          <a:p>
            <a:pPr algn="just"/>
            <a:endParaRPr kumimoji="1" lang="en-US" altLang="ja-JP" sz="1800" dirty="0"/>
          </a:p>
          <a:p>
            <a:pPr marL="363538" indent="-363538" algn="just">
              <a:buAutoNum type="arabicPeriod"/>
            </a:pPr>
            <a:r>
              <a:rPr kumimoji="1" lang="hu-HU" altLang="ja-JP" sz="1800" dirty="0"/>
              <a:t>Mivel </a:t>
            </a:r>
            <a:r>
              <a:rPr kumimoji="1" lang="en-US" altLang="ja-JP" sz="1800" dirty="0"/>
              <a:t>Mark</a:t>
            </a:r>
            <a:r>
              <a:rPr kumimoji="1" lang="hu-HU" altLang="ja-JP" sz="1800" dirty="0" err="1"/>
              <a:t>nak</a:t>
            </a:r>
            <a:r>
              <a:rPr kumimoji="1" lang="hu-HU" altLang="ja-JP" sz="1800" dirty="0"/>
              <a:t> még nem volt balesete, nem kell viselnie a védőszemüveget. </a:t>
            </a:r>
          </a:p>
          <a:p>
            <a:pPr marL="363538" indent="-363538" algn="just">
              <a:buAutoNum type="arabicPeriod"/>
            </a:pPr>
            <a:r>
              <a:rPr kumimoji="1" lang="hu-HU" altLang="ja-JP" sz="1800" b="1" dirty="0">
                <a:solidFill>
                  <a:srgbClr val="0046AD"/>
                </a:solidFill>
              </a:rPr>
              <a:t>Be kell tartania a szabályokat, függetlenül attól, hogy történt-e </a:t>
            </a:r>
            <a:r>
              <a:rPr kumimoji="1" lang="hu-HU" altLang="ja-JP" sz="1800" b="1" dirty="0" smtClean="0">
                <a:solidFill>
                  <a:srgbClr val="0046AD"/>
                </a:solidFill>
              </a:rPr>
              <a:t>vele korábban </a:t>
            </a:r>
            <a:r>
              <a:rPr kumimoji="1" lang="hu-HU" altLang="ja-JP" sz="1800" b="1" dirty="0">
                <a:solidFill>
                  <a:srgbClr val="0046AD"/>
                </a:solidFill>
              </a:rPr>
              <a:t>baleset.</a:t>
            </a:r>
          </a:p>
          <a:p>
            <a:pPr marL="363538" indent="-363538" algn="just">
              <a:buAutoNum type="arabicPeriod" startAt="3"/>
            </a:pPr>
            <a:r>
              <a:rPr kumimoji="1" lang="hu-HU" altLang="ja-JP" sz="1800" dirty="0"/>
              <a:t>Mivel </a:t>
            </a:r>
            <a:r>
              <a:rPr kumimoji="1" lang="en-US" altLang="ja-JP" sz="1800" dirty="0"/>
              <a:t>Mark </a:t>
            </a:r>
            <a:r>
              <a:rPr kumimoji="1" lang="hu-HU" altLang="ja-JP" sz="1800" dirty="0"/>
              <a:t>30 éve dolgozik ott, nem kell viselnie a védőszemüveget. </a:t>
            </a:r>
            <a:endParaRPr kumimoji="1" lang="en-US" altLang="ja-JP" sz="1800" dirty="0"/>
          </a:p>
          <a:p>
            <a:pPr algn="just"/>
            <a:endParaRPr kumimoji="1" lang="hu-HU" altLang="ja-JP" sz="1800" dirty="0" smtClean="0"/>
          </a:p>
          <a:p>
            <a:pPr algn="just"/>
            <a:endParaRPr kumimoji="1" lang="en-US" altLang="ja-JP" sz="1800" dirty="0" smtClean="0"/>
          </a:p>
        </p:txBody>
      </p:sp>
    </p:spTree>
    <p:extLst>
      <p:ext uri="{BB962C8B-B14F-4D97-AF65-F5344CB8AC3E}">
        <p14:creationId xmlns:p14="http://schemas.microsoft.com/office/powerpoint/2010/main" val="598903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p:cNvSpPr>
          <p:nvPr/>
        </p:nvSpPr>
        <p:spPr>
          <a:xfrm>
            <a:off x="645188" y="2219861"/>
            <a:ext cx="8766231" cy="2462213"/>
          </a:xfrm>
          <a:prstGeom prst="rect">
            <a:avLst/>
          </a:prstGeom>
          <a:noFill/>
        </p:spPr>
        <p:txBody>
          <a:bodyPr wrap="square" lIns="0" tIns="0" rIns="0" bIns="0" rtlCol="0">
            <a:spAutoFit/>
          </a:bodyPr>
          <a:lstStyle/>
          <a:p>
            <a:pPr algn="just">
              <a:spcAft>
                <a:spcPts val="400"/>
              </a:spcAft>
            </a:pPr>
            <a:r>
              <a:rPr lang="hu-HU" altLang="ja-JP" dirty="0" smtClean="0">
                <a:latin typeface="+mn-lt"/>
                <a:cs typeface="Meiryo" charset="-128"/>
              </a:rPr>
              <a:t>Azon felismerés alapján, hogy a TDK-csoport felelőssége, hogy vállalati tevékenysége során a kedvező globális környezeti feltételeket megőrizze, a TDK-csoport úgy véli, hogy egy fenntartható társadalom megvalósítása az egyik legfontosabb elvégzendő feladat.</a:t>
            </a:r>
            <a:r>
              <a:rPr lang="en-US" altLang="ja-JP" dirty="0" smtClean="0">
                <a:latin typeface="+mn-lt"/>
                <a:cs typeface="Meiryo" charset="-128"/>
              </a:rPr>
              <a:t> </a:t>
            </a:r>
            <a:r>
              <a:rPr lang="hu-HU" altLang="ja-JP" dirty="0" smtClean="0">
                <a:latin typeface="+mn-lt"/>
                <a:cs typeface="Meiryo" charset="-128"/>
              </a:rPr>
              <a:t>A T</a:t>
            </a:r>
            <a:r>
              <a:rPr lang="en-US" altLang="ja-JP" dirty="0" smtClean="0">
                <a:latin typeface="+mn-lt"/>
                <a:cs typeface="Meiryo" charset="-128"/>
              </a:rPr>
              <a:t>DK</a:t>
            </a:r>
            <a:r>
              <a:rPr lang="hu-HU" altLang="ja-JP" dirty="0" smtClean="0">
                <a:latin typeface="+mn-lt"/>
                <a:cs typeface="Meiryo" charset="-128"/>
              </a:rPr>
              <a:t>-csoport ezért továbbra is betart minden alkalmazandó környezeti jogszabályt és előírást,</a:t>
            </a:r>
            <a:r>
              <a:rPr lang="en-US" altLang="ja-JP" dirty="0" smtClean="0">
                <a:latin typeface="+mn-lt"/>
                <a:cs typeface="Meiryo" charset="-128"/>
              </a:rPr>
              <a:t> </a:t>
            </a:r>
            <a:r>
              <a:rPr lang="hu-HU" altLang="ja-JP" dirty="0" smtClean="0">
                <a:latin typeface="+mn-lt"/>
                <a:cs typeface="Meiryo" charset="-128"/>
              </a:rPr>
              <a:t>és megtesz minden tőle telhetőt annak biztosítására, hogy a vállalat tevékenységei, termékei és szolgáltatásai semmilyen módon ne hassanak kedvezőtlenül a globális környezetre.</a:t>
            </a:r>
            <a:r>
              <a:rPr lang="en-US" altLang="ja-JP" dirty="0" smtClean="0">
                <a:latin typeface="+mn-lt"/>
                <a:cs typeface="Meiryo" charset="-128"/>
              </a:rPr>
              <a:t> </a:t>
            </a:r>
            <a:r>
              <a:rPr lang="hu-HU" altLang="ja-JP" dirty="0" smtClean="0">
                <a:latin typeface="+mn-lt"/>
                <a:cs typeface="Meiryo" charset="-128"/>
              </a:rPr>
              <a:t>A</a:t>
            </a:r>
            <a:r>
              <a:rPr lang="en-US" altLang="ja-JP" dirty="0" smtClean="0">
                <a:latin typeface="+mn-lt"/>
                <a:cs typeface="Meiryo" charset="-128"/>
              </a:rPr>
              <a:t> TDK</a:t>
            </a:r>
            <a:r>
              <a:rPr lang="hu-HU" altLang="ja-JP" dirty="0" smtClean="0">
                <a:latin typeface="+mn-lt"/>
                <a:cs typeface="Meiryo" charset="-128"/>
              </a:rPr>
              <a:t>-csoport környezetbarát technológiák és termékek kifejlesztésére törekszik, és aktívan közreműködik egy alacsony szén-dioxid kibocsátású társadalom létrehozásában globális szinten</a:t>
            </a:r>
            <a:r>
              <a:rPr lang="en-US" altLang="ja-JP" dirty="0" smtClean="0">
                <a:latin typeface="+mn-lt"/>
                <a:cs typeface="Meiryo" charset="-128"/>
              </a:rPr>
              <a:t>, </a:t>
            </a:r>
            <a:r>
              <a:rPr lang="hu-HU" altLang="ja-JP" dirty="0" smtClean="0">
                <a:latin typeface="+mn-lt"/>
                <a:cs typeface="Meiryo" charset="-128"/>
              </a:rPr>
              <a:t>egy </a:t>
            </a:r>
            <a:r>
              <a:rPr lang="hu-HU" altLang="ja-JP" dirty="0" err="1" smtClean="0">
                <a:latin typeface="+mn-lt"/>
                <a:cs typeface="Meiryo" charset="-128"/>
              </a:rPr>
              <a:t>újrahasznosító</a:t>
            </a:r>
            <a:r>
              <a:rPr lang="hu-HU" altLang="ja-JP" dirty="0" smtClean="0">
                <a:latin typeface="+mn-lt"/>
                <a:cs typeface="Meiryo" charset="-128"/>
              </a:rPr>
              <a:t> szemléletű társadalom kialakításában, a biológiai sokféleség védelmében</a:t>
            </a:r>
            <a:r>
              <a:rPr lang="hu-HU" altLang="ja-JP" dirty="0">
                <a:latin typeface="+mn-lt"/>
                <a:cs typeface="Meiryo" charset="-128"/>
              </a:rPr>
              <a:t> </a:t>
            </a:r>
            <a:r>
              <a:rPr lang="hu-HU" altLang="ja-JP" dirty="0" smtClean="0">
                <a:latin typeface="+mn-lt"/>
                <a:cs typeface="Meiryo" charset="-128"/>
              </a:rPr>
              <a:t>és egyéb társadalmi ügyek megoldásában.</a:t>
            </a:r>
            <a:endParaRPr lang="en-US" altLang="ja-JP" dirty="0">
              <a:latin typeface="+mn-lt"/>
              <a:cs typeface="Meiryo" charset="-128"/>
            </a:endParaRPr>
          </a:p>
        </p:txBody>
      </p:sp>
      <p:sp>
        <p:nvSpPr>
          <p:cNvPr id="10" name="テキスト ボックス 9"/>
          <p:cNvSpPr txBox="1"/>
          <p:nvPr/>
        </p:nvSpPr>
        <p:spPr>
          <a:xfrm>
            <a:off x="645189" y="1614900"/>
            <a:ext cx="7234791" cy="369332"/>
          </a:xfrm>
          <a:prstGeom prst="rect">
            <a:avLst/>
          </a:prstGeom>
          <a:noFill/>
        </p:spPr>
        <p:txBody>
          <a:bodyPr wrap="square" lIns="0" tIns="0" rIns="0" bIns="0" rtlCol="0">
            <a:spAutoFit/>
          </a:bodyPr>
          <a:lstStyle/>
          <a:p>
            <a:pPr>
              <a:spcAft>
                <a:spcPts val="300"/>
              </a:spcAft>
            </a:pPr>
            <a:r>
              <a:rPr lang="en-US" altLang="ja-JP" sz="2400" b="1" dirty="0" smtClean="0">
                <a:solidFill>
                  <a:srgbClr val="0045AD"/>
                </a:solidFill>
                <a:latin typeface="+mj-lt"/>
                <a:ea typeface="+mj-ea"/>
                <a:cs typeface="Meiryo" charset="-128"/>
              </a:rPr>
              <a:t>2.3.3 </a:t>
            </a:r>
            <a:r>
              <a:rPr lang="hu-HU" altLang="ja-JP" sz="2400" b="1" dirty="0" smtClean="0">
                <a:solidFill>
                  <a:srgbClr val="0045AD"/>
                </a:solidFill>
                <a:latin typeface="+mj-lt"/>
                <a:ea typeface="+mj-ea"/>
                <a:cs typeface="Meiryo" charset="-128"/>
              </a:rPr>
              <a:t>A globális </a:t>
            </a:r>
            <a:r>
              <a:rPr lang="hu-HU" altLang="ja-JP" sz="2400" b="1" dirty="0" err="1" smtClean="0">
                <a:solidFill>
                  <a:srgbClr val="0045AD"/>
                </a:solidFill>
                <a:latin typeface="+mj-lt"/>
                <a:ea typeface="+mj-ea"/>
                <a:cs typeface="Meiryo" charset="-128"/>
              </a:rPr>
              <a:t>környeze</a:t>
            </a:r>
            <a:r>
              <a:rPr lang="en-US" altLang="ja-JP" sz="2400" b="1" dirty="0" smtClean="0">
                <a:solidFill>
                  <a:srgbClr val="0045AD"/>
                </a:solidFill>
                <a:latin typeface="+mj-lt"/>
                <a:ea typeface="+mj-ea"/>
                <a:cs typeface="Meiryo" charset="-128"/>
              </a:rPr>
              <a:t>t</a:t>
            </a:r>
            <a:r>
              <a:rPr lang="hu-HU" altLang="ja-JP" sz="2400" b="1" dirty="0" smtClean="0">
                <a:solidFill>
                  <a:srgbClr val="0045AD"/>
                </a:solidFill>
                <a:latin typeface="+mj-lt"/>
                <a:ea typeface="+mj-ea"/>
                <a:cs typeface="Meiryo" charset="-128"/>
              </a:rPr>
              <a:t> védelme</a:t>
            </a:r>
            <a:endParaRPr kumimoji="1" lang="ja-JP" altLang="en-US" sz="2400" b="1" dirty="0">
              <a:solidFill>
                <a:srgbClr val="0045AD"/>
              </a:solidFill>
              <a:latin typeface="+mj-lt"/>
              <a:ea typeface="+mj-ea"/>
              <a:cs typeface="Meiryo" charset="-128"/>
            </a:endParaRPr>
          </a:p>
        </p:txBody>
      </p:sp>
      <p:cxnSp>
        <p:nvCxnSpPr>
          <p:cNvPr id="19" name="直線コネクタ 18"/>
          <p:cNvCxnSpPr/>
          <p:nvPr/>
        </p:nvCxnSpPr>
        <p:spPr bwMode="auto">
          <a:xfrm>
            <a:off x="649738" y="2157207"/>
            <a:ext cx="9000000" cy="0"/>
          </a:xfrm>
          <a:prstGeom prst="line">
            <a:avLst/>
          </a:prstGeom>
          <a:noFill/>
          <a:ln w="38100" cap="flat" cmpd="sng" algn="ctr">
            <a:solidFill>
              <a:srgbClr val="0046AD"/>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テキスト ボックス 8"/>
          <p:cNvSpPr txBox="1"/>
          <p:nvPr/>
        </p:nvSpPr>
        <p:spPr>
          <a:xfrm>
            <a:off x="1793668" y="5609740"/>
            <a:ext cx="8896744" cy="707886"/>
          </a:xfrm>
          <a:prstGeom prst="rect">
            <a:avLst/>
          </a:prstGeom>
          <a:noFill/>
        </p:spPr>
        <p:txBody>
          <a:bodyPr wrap="square" rtlCol="0">
            <a:spAutoFit/>
          </a:bodyPr>
          <a:lstStyle/>
          <a:p>
            <a:r>
              <a:rPr kumimoji="1" lang="hu-HU" altLang="ja-JP" sz="2000" b="1" dirty="0" smtClean="0">
                <a:solidFill>
                  <a:srgbClr val="FF0000"/>
                </a:solidFill>
                <a:latin typeface="+mj-lt"/>
              </a:rPr>
              <a:t>Légy </a:t>
            </a:r>
            <a:r>
              <a:rPr kumimoji="1" lang="en-US" altLang="ja-JP" sz="2000" b="1" dirty="0" err="1" smtClean="0">
                <a:solidFill>
                  <a:srgbClr val="FF0000"/>
                </a:solidFill>
                <a:latin typeface="+mj-lt"/>
              </a:rPr>
              <a:t>proa</a:t>
            </a:r>
            <a:r>
              <a:rPr kumimoji="1" lang="hu-HU" altLang="ja-JP" sz="2000" b="1" dirty="0" err="1" smtClean="0">
                <a:solidFill>
                  <a:srgbClr val="FF0000"/>
                </a:solidFill>
                <a:latin typeface="+mj-lt"/>
              </a:rPr>
              <a:t>ktí</a:t>
            </a:r>
            <a:r>
              <a:rPr kumimoji="1" lang="en-US" altLang="ja-JP" sz="2000" b="1" dirty="0" smtClean="0">
                <a:solidFill>
                  <a:srgbClr val="FF0000"/>
                </a:solidFill>
                <a:latin typeface="+mj-lt"/>
              </a:rPr>
              <a:t>v</a:t>
            </a:r>
            <a:r>
              <a:rPr kumimoji="1" lang="hu-HU" altLang="ja-JP" sz="2000" b="1" dirty="0" smtClean="0">
                <a:solidFill>
                  <a:srgbClr val="FF0000"/>
                </a:solidFill>
                <a:latin typeface="+mj-lt"/>
              </a:rPr>
              <a:t> a globális környezetről való ismeretek megszerzésében és törekedj annak védelmére!</a:t>
            </a:r>
            <a:r>
              <a:rPr kumimoji="1" lang="en-US" altLang="ja-JP" sz="2000" b="1" dirty="0" smtClean="0">
                <a:solidFill>
                  <a:srgbClr val="FF0000"/>
                </a:solidFill>
                <a:latin typeface="+mj-lt"/>
              </a:rPr>
              <a:t> </a:t>
            </a:r>
            <a:endParaRPr kumimoji="1" lang="en-US" altLang="ja-JP" sz="2000" b="1" dirty="0">
              <a:solidFill>
                <a:srgbClr val="FF0000"/>
              </a:solidFill>
              <a:latin typeface="+mj-lt"/>
            </a:endParaRPr>
          </a:p>
        </p:txBody>
      </p:sp>
      <p:grpSp>
        <p:nvGrpSpPr>
          <p:cNvPr id="12" name="グループ化 11"/>
          <p:cNvGrpSpPr/>
          <p:nvPr/>
        </p:nvGrpSpPr>
        <p:grpSpPr>
          <a:xfrm>
            <a:off x="569743" y="5394018"/>
            <a:ext cx="1180238" cy="808802"/>
            <a:chOff x="215152" y="5373000"/>
            <a:chExt cx="1358153" cy="1041248"/>
          </a:xfrm>
        </p:grpSpPr>
        <p:sp>
          <p:nvSpPr>
            <p:cNvPr id="13" name="爆発 1 12"/>
            <p:cNvSpPr/>
            <p:nvPr/>
          </p:nvSpPr>
          <p:spPr bwMode="auto">
            <a:xfrm>
              <a:off x="215152" y="5373000"/>
              <a:ext cx="1358153" cy="1041248"/>
            </a:xfrm>
            <a:prstGeom prst="irregularSeal1">
              <a:avLst/>
            </a:prstGeom>
            <a:solidFill>
              <a:srgbClr val="FFFF0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pic>
          <p:nvPicPr>
            <p:cNvPr id="16" name="図 15" descr="Life of an Educator: Accountability &amp; finger pointing..."/>
            <p:cNvPicPr>
              <a:picLocks noChangeAspect="1"/>
            </p:cNvPicPr>
            <p:nvPr/>
          </p:nvPicPr>
          <p:blipFill>
            <a:blip r:embed="rId3" cstate="print">
              <a:extLst>
                <a:ext uri="{BEBA8EAE-BF5A-486C-A8C5-ECC9F3942E4B}">
                  <a14:imgProps xmlns:a14="http://schemas.microsoft.com/office/drawing/2010/main">
                    <a14:imgLayer r:embed="rId4">
                      <a14:imgEffect>
                        <a14:backgroundRemoval t="0" b="98387" l="0" r="100000"/>
                      </a14:imgEffect>
                    </a14:imgLayer>
                  </a14:imgProps>
                </a:ext>
                <a:ext uri="{28A0092B-C50C-407E-A947-70E740481C1C}">
                  <a14:useLocalDpi xmlns:a14="http://schemas.microsoft.com/office/drawing/2010/main" val="0"/>
                </a:ext>
              </a:extLst>
            </a:blip>
            <a:stretch>
              <a:fillRect/>
            </a:stretch>
          </p:blipFill>
          <p:spPr>
            <a:xfrm>
              <a:off x="488085" y="5573968"/>
              <a:ext cx="862560" cy="594208"/>
            </a:xfrm>
            <a:prstGeom prst="rect">
              <a:avLst/>
            </a:prstGeom>
          </p:spPr>
        </p:pic>
      </p:grpSp>
      <p:sp>
        <p:nvSpPr>
          <p:cNvPr id="17" name="フローチャート: 書類 16"/>
          <p:cNvSpPr/>
          <p:nvPr/>
        </p:nvSpPr>
        <p:spPr bwMode="auto">
          <a:xfrm>
            <a:off x="457200" y="458118"/>
            <a:ext cx="6120000" cy="612648"/>
          </a:xfrm>
          <a:prstGeom prst="flowChartDocument">
            <a:avLst/>
          </a:prstGeom>
          <a:solidFill>
            <a:srgbClr val="0046AD"/>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
        <p:nvSpPr>
          <p:cNvPr id="18" name="テキスト ボックス 17"/>
          <p:cNvSpPr txBox="1"/>
          <p:nvPr/>
        </p:nvSpPr>
        <p:spPr>
          <a:xfrm>
            <a:off x="569743" y="525353"/>
            <a:ext cx="5259388" cy="461665"/>
          </a:xfrm>
          <a:prstGeom prst="rect">
            <a:avLst/>
          </a:prstGeom>
          <a:noFill/>
        </p:spPr>
        <p:txBody>
          <a:bodyPr wrap="none" rtlCol="0">
            <a:spAutoFit/>
          </a:bodyPr>
          <a:lstStyle/>
          <a:p>
            <a:r>
              <a:rPr kumimoji="1" lang="en-US" altLang="ja-JP" sz="2400" b="1" dirty="0" smtClean="0">
                <a:solidFill>
                  <a:schemeClr val="bg1"/>
                </a:solidFill>
                <a:latin typeface="+mj-lt"/>
              </a:rPr>
              <a:t>2.3 </a:t>
            </a:r>
            <a:r>
              <a:rPr kumimoji="1" lang="hu-HU" altLang="ja-JP" sz="2400" b="1" dirty="0" smtClean="0">
                <a:solidFill>
                  <a:schemeClr val="bg1"/>
                </a:solidFill>
                <a:latin typeface="+mj-lt"/>
              </a:rPr>
              <a:t>A</a:t>
            </a:r>
            <a:r>
              <a:rPr kumimoji="1" lang="en-US" altLang="ja-JP" sz="2400" b="1" dirty="0" smtClean="0">
                <a:solidFill>
                  <a:schemeClr val="bg1"/>
                </a:solidFill>
                <a:latin typeface="+mj-lt"/>
              </a:rPr>
              <a:t> TDK</a:t>
            </a:r>
            <a:r>
              <a:rPr kumimoji="1" lang="hu-HU" altLang="ja-JP" sz="2400" b="1" dirty="0" smtClean="0">
                <a:solidFill>
                  <a:schemeClr val="bg1"/>
                </a:solidFill>
                <a:latin typeface="+mj-lt"/>
              </a:rPr>
              <a:t>-csoport és a társadalom</a:t>
            </a:r>
            <a:endParaRPr kumimoji="1" lang="ja-JP" altLang="en-US" sz="2400" b="1" dirty="0">
              <a:solidFill>
                <a:schemeClr val="bg1"/>
              </a:solidFill>
              <a:latin typeface="+mj-lt"/>
            </a:endParaRPr>
          </a:p>
        </p:txBody>
      </p:sp>
      <p:sp>
        <p:nvSpPr>
          <p:cNvPr id="20" name="正方形/長方形 19"/>
          <p:cNvSpPr/>
          <p:nvPr/>
        </p:nvSpPr>
        <p:spPr bwMode="auto">
          <a:xfrm>
            <a:off x="457199" y="1299365"/>
            <a:ext cx="11160000" cy="4032000"/>
          </a:xfrm>
          <a:prstGeom prst="rect">
            <a:avLst/>
          </a:prstGeom>
          <a:noFill/>
          <a:ln w="76200">
            <a:solidFill>
              <a:srgbClr val="0046AD"/>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pic>
        <p:nvPicPr>
          <p:cNvPr id="4" name="図 3" descr="Clipart - &lt;strong&gt;eco&lt;/strong&gt; green solidarity icon"/>
          <p:cNvPicPr>
            <a:picLocks noChangeAspect="1"/>
          </p:cNvPicPr>
          <p:nvPr/>
        </p:nvPicPr>
        <p:blipFill rotWithShape="1">
          <a:blip r:embed="rId5" cstate="print">
            <a:extLst>
              <a:ext uri="{28A0092B-C50C-407E-A947-70E740481C1C}">
                <a14:useLocalDpi xmlns:a14="http://schemas.microsoft.com/office/drawing/2010/main" val="0"/>
              </a:ext>
            </a:extLst>
          </a:blip>
          <a:srcRect l="13384" t="10156" r="16053" b="7041"/>
          <a:stretch/>
        </p:blipFill>
        <p:spPr>
          <a:xfrm>
            <a:off x="9476004" y="2504170"/>
            <a:ext cx="1725396" cy="2024698"/>
          </a:xfrm>
          <a:prstGeom prst="rect">
            <a:avLst/>
          </a:prstGeom>
        </p:spPr>
      </p:pic>
    </p:spTree>
    <p:extLst>
      <p:ext uri="{BB962C8B-B14F-4D97-AF65-F5344CB8AC3E}">
        <p14:creationId xmlns:p14="http://schemas.microsoft.com/office/powerpoint/2010/main" val="2061297955"/>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書類 1"/>
          <p:cNvSpPr/>
          <p:nvPr/>
        </p:nvSpPr>
        <p:spPr bwMode="auto">
          <a:xfrm>
            <a:off x="469530" y="987018"/>
            <a:ext cx="11185651" cy="612648"/>
          </a:xfrm>
          <a:prstGeom prst="flowChartDocument">
            <a:avLst/>
          </a:prstGeom>
          <a:solidFill>
            <a:srgbClr val="0046AD"/>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
        <p:nvSpPr>
          <p:cNvPr id="3" name="テキスト ボックス 2"/>
          <p:cNvSpPr txBox="1"/>
          <p:nvPr/>
        </p:nvSpPr>
        <p:spPr>
          <a:xfrm>
            <a:off x="487817" y="1016334"/>
            <a:ext cx="8969891" cy="430887"/>
          </a:xfrm>
          <a:prstGeom prst="rect">
            <a:avLst/>
          </a:prstGeom>
          <a:noFill/>
        </p:spPr>
        <p:txBody>
          <a:bodyPr wrap="none" rtlCol="0">
            <a:spAutoFit/>
          </a:bodyPr>
          <a:lstStyle/>
          <a:p>
            <a:r>
              <a:rPr kumimoji="1" lang="hu-HU" altLang="ja-JP" sz="2200" b="1" dirty="0" smtClean="0">
                <a:solidFill>
                  <a:schemeClr val="bg1"/>
                </a:solidFill>
                <a:latin typeface="+mj-lt"/>
              </a:rPr>
              <a:t>A globális környezet védelme: a </a:t>
            </a:r>
            <a:r>
              <a:rPr kumimoji="1" lang="en-US" altLang="ja-JP" sz="2200" b="1" dirty="0" smtClean="0">
                <a:solidFill>
                  <a:schemeClr val="bg1"/>
                </a:solidFill>
                <a:latin typeface="+mj-lt"/>
              </a:rPr>
              <a:t>TDK </a:t>
            </a:r>
            <a:r>
              <a:rPr kumimoji="1" lang="hu-HU" altLang="ja-JP" sz="2200" b="1" dirty="0" smtClean="0">
                <a:solidFill>
                  <a:schemeClr val="bg1"/>
                </a:solidFill>
                <a:latin typeface="+mj-lt"/>
              </a:rPr>
              <a:t>környezeti jövőképe</a:t>
            </a:r>
            <a:r>
              <a:rPr kumimoji="1" lang="en-US" altLang="ja-JP" sz="2200" b="1" dirty="0" smtClean="0">
                <a:solidFill>
                  <a:schemeClr val="bg1"/>
                </a:solidFill>
                <a:latin typeface="+mj-lt"/>
              </a:rPr>
              <a:t> 2035</a:t>
            </a:r>
            <a:r>
              <a:rPr kumimoji="1" lang="hu-HU" altLang="ja-JP" sz="2200" b="1" dirty="0" smtClean="0">
                <a:solidFill>
                  <a:schemeClr val="bg1"/>
                </a:solidFill>
                <a:latin typeface="+mj-lt"/>
              </a:rPr>
              <a:t>-re</a:t>
            </a:r>
            <a:endParaRPr kumimoji="1" lang="ja-JP" altLang="en-US" sz="2200" b="1" dirty="0">
              <a:solidFill>
                <a:schemeClr val="bg1"/>
              </a:solidFill>
              <a:latin typeface="+mj-lt"/>
            </a:endParaRPr>
          </a:p>
        </p:txBody>
      </p:sp>
      <p:sp>
        <p:nvSpPr>
          <p:cNvPr id="4" name="正方形/長方形 3"/>
          <p:cNvSpPr/>
          <p:nvPr/>
        </p:nvSpPr>
        <p:spPr bwMode="auto">
          <a:xfrm>
            <a:off x="446088" y="987018"/>
            <a:ext cx="11227382" cy="5238970"/>
          </a:xfrm>
          <a:prstGeom prst="rect">
            <a:avLst/>
          </a:prstGeom>
          <a:noFill/>
          <a:ln w="76200">
            <a:solidFill>
              <a:srgbClr val="0046AD"/>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
        <p:nvSpPr>
          <p:cNvPr id="11" name="正方形/長方形 10"/>
          <p:cNvSpPr/>
          <p:nvPr/>
        </p:nvSpPr>
        <p:spPr>
          <a:xfrm>
            <a:off x="8025808" y="1626560"/>
            <a:ext cx="3105932" cy="707886"/>
          </a:xfrm>
          <a:prstGeom prst="rect">
            <a:avLst/>
          </a:prstGeom>
          <a:solidFill>
            <a:srgbClr val="92D050"/>
          </a:solidFill>
          <a:ln>
            <a:noFill/>
          </a:ln>
        </p:spPr>
        <p:txBody>
          <a:bodyPr wrap="square">
            <a:spAutoFit/>
          </a:bodyPr>
          <a:lstStyle/>
          <a:p>
            <a:pPr algn="ctr"/>
            <a:r>
              <a:rPr lang="en-US" altLang="ja-JP" sz="2000" b="1" dirty="0">
                <a:latin typeface="+mj-lt"/>
              </a:rPr>
              <a:t>TDK </a:t>
            </a:r>
            <a:r>
              <a:rPr lang="hu-HU" altLang="ja-JP" sz="2000" b="1" dirty="0" smtClean="0">
                <a:latin typeface="+mj-lt"/>
              </a:rPr>
              <a:t>környezeti jövőképe </a:t>
            </a:r>
            <a:r>
              <a:rPr lang="en-US" altLang="ja-JP" sz="2000" b="1" dirty="0" smtClean="0">
                <a:latin typeface="+mj-lt"/>
              </a:rPr>
              <a:t>2035</a:t>
            </a:r>
            <a:r>
              <a:rPr lang="hu-HU" altLang="ja-JP" sz="2000" b="1" dirty="0" smtClean="0">
                <a:latin typeface="+mj-lt"/>
              </a:rPr>
              <a:t>-re</a:t>
            </a:r>
            <a:endParaRPr lang="en-US" altLang="ja-JP" sz="2000" b="1" dirty="0">
              <a:latin typeface="+mj-lt"/>
            </a:endParaRPr>
          </a:p>
        </p:txBody>
      </p:sp>
      <p:pic>
        <p:nvPicPr>
          <p:cNvPr id="6" name="図 5"/>
          <p:cNvPicPr>
            <a:picLocks noChangeAspect="1"/>
          </p:cNvPicPr>
          <p:nvPr/>
        </p:nvPicPr>
        <p:blipFill>
          <a:blip r:embed="rId2"/>
          <a:stretch>
            <a:fillRect/>
          </a:stretch>
        </p:blipFill>
        <p:spPr>
          <a:xfrm>
            <a:off x="7102399" y="2432090"/>
            <a:ext cx="4446689" cy="3536805"/>
          </a:xfrm>
          <a:prstGeom prst="rect">
            <a:avLst/>
          </a:prstGeom>
          <a:solidFill>
            <a:srgbClr val="00B0F0"/>
          </a:solidFill>
        </p:spPr>
      </p:pic>
      <p:sp>
        <p:nvSpPr>
          <p:cNvPr id="5" name="Szövegdoboz 4"/>
          <p:cNvSpPr txBox="1"/>
          <p:nvPr/>
        </p:nvSpPr>
        <p:spPr>
          <a:xfrm>
            <a:off x="7432198" y="2530784"/>
            <a:ext cx="1187220" cy="338554"/>
          </a:xfrm>
          <a:prstGeom prst="rect">
            <a:avLst/>
          </a:prstGeom>
          <a:solidFill>
            <a:schemeClr val="bg1"/>
          </a:solidFill>
        </p:spPr>
        <p:txBody>
          <a:bodyPr wrap="square" rtlCol="0">
            <a:spAutoFit/>
          </a:bodyPr>
          <a:lstStyle/>
          <a:p>
            <a:endParaRPr lang="hu-HU"/>
          </a:p>
        </p:txBody>
      </p:sp>
      <p:sp>
        <p:nvSpPr>
          <p:cNvPr id="9" name="Szövegdoboz 8"/>
          <p:cNvSpPr txBox="1"/>
          <p:nvPr/>
        </p:nvSpPr>
        <p:spPr>
          <a:xfrm>
            <a:off x="7530895" y="2708078"/>
            <a:ext cx="1289545" cy="261610"/>
          </a:xfrm>
          <a:prstGeom prst="rect">
            <a:avLst/>
          </a:prstGeom>
          <a:noFill/>
        </p:spPr>
        <p:txBody>
          <a:bodyPr wrap="square" rtlCol="0">
            <a:spAutoFit/>
          </a:bodyPr>
          <a:lstStyle/>
          <a:p>
            <a:pPr algn="ctr"/>
            <a:r>
              <a:rPr lang="hu-HU" sz="1100" smtClean="0">
                <a:latin typeface="+mn-ea"/>
                <a:cs typeface="Meiryo" charset="-128"/>
              </a:rPr>
              <a:t>Beszerzés</a:t>
            </a:r>
            <a:endParaRPr lang="hu-HU" sz="1100">
              <a:latin typeface="+mn-ea"/>
              <a:cs typeface="Meiryo" charset="-128"/>
            </a:endParaRPr>
          </a:p>
        </p:txBody>
      </p:sp>
      <p:sp>
        <p:nvSpPr>
          <p:cNvPr id="7" name="Szövegdoboz 6"/>
          <p:cNvSpPr txBox="1"/>
          <p:nvPr/>
        </p:nvSpPr>
        <p:spPr>
          <a:xfrm>
            <a:off x="7102399" y="4550303"/>
            <a:ext cx="1115128" cy="640044"/>
          </a:xfrm>
          <a:prstGeom prst="rect">
            <a:avLst/>
          </a:prstGeom>
          <a:solidFill>
            <a:schemeClr val="bg1"/>
          </a:solidFill>
        </p:spPr>
        <p:txBody>
          <a:bodyPr wrap="square" rtlCol="0">
            <a:spAutoFit/>
          </a:bodyPr>
          <a:lstStyle/>
          <a:p>
            <a:endParaRPr lang="hu-HU"/>
          </a:p>
        </p:txBody>
      </p:sp>
      <p:sp>
        <p:nvSpPr>
          <p:cNvPr id="8" name="テキスト ボックス 7"/>
          <p:cNvSpPr txBox="1"/>
          <p:nvPr/>
        </p:nvSpPr>
        <p:spPr>
          <a:xfrm>
            <a:off x="647322" y="1899287"/>
            <a:ext cx="6455077" cy="3416320"/>
          </a:xfrm>
          <a:prstGeom prst="rect">
            <a:avLst/>
          </a:prstGeom>
          <a:noFill/>
        </p:spPr>
        <p:txBody>
          <a:bodyPr wrap="square" rtlCol="0">
            <a:spAutoFit/>
          </a:bodyPr>
          <a:lstStyle/>
          <a:p>
            <a:pPr algn="just"/>
            <a:r>
              <a:rPr lang="en-US" altLang="ja-JP" sz="1800" dirty="0" smtClean="0">
                <a:latin typeface="+mn-lt"/>
              </a:rPr>
              <a:t>A TDK</a:t>
            </a:r>
            <a:r>
              <a:rPr lang="hu-HU" altLang="ja-JP" sz="1800" dirty="0" smtClean="0">
                <a:latin typeface="+mn-lt"/>
              </a:rPr>
              <a:t>-</a:t>
            </a:r>
            <a:r>
              <a:rPr lang="hu-HU" altLang="ja-JP" sz="1800" dirty="0" err="1" smtClean="0">
                <a:latin typeface="+mn-lt"/>
              </a:rPr>
              <a:t>nál</a:t>
            </a:r>
            <a:r>
              <a:rPr lang="hu-HU" altLang="ja-JP" sz="1800" dirty="0" smtClean="0">
                <a:latin typeface="+mn-lt"/>
              </a:rPr>
              <a:t> úgy véljük, hogy a hosszútávú környezetvédelmi tevékenység kulcsszerepet játszik a szociálisan fenntartható fejlődés elérésében.</a:t>
            </a:r>
            <a:endParaRPr lang="en-US" altLang="ja-JP" sz="1800" dirty="0" smtClean="0">
              <a:latin typeface="+mn-lt"/>
            </a:endParaRPr>
          </a:p>
          <a:p>
            <a:pPr algn="just"/>
            <a:endParaRPr lang="ja-JP" altLang="en-US" sz="1800" dirty="0">
              <a:latin typeface="+mn-lt"/>
            </a:endParaRPr>
          </a:p>
          <a:p>
            <a:pPr algn="just"/>
            <a:r>
              <a:rPr lang="hu-HU" altLang="ja-JP" sz="1800" dirty="0" smtClean="0">
                <a:latin typeface="+mn-lt"/>
              </a:rPr>
              <a:t>A TDK környezeti jövőképe az, hogy </a:t>
            </a:r>
            <a:r>
              <a:rPr lang="en-US" altLang="ja-JP" sz="1800" b="1" dirty="0" smtClean="0">
                <a:solidFill>
                  <a:srgbClr val="00B050"/>
                </a:solidFill>
                <a:latin typeface="+mn-lt"/>
              </a:rPr>
              <a:t>„</a:t>
            </a:r>
            <a:r>
              <a:rPr lang="hu-HU" altLang="ja-JP" sz="1800" b="1" dirty="0" smtClean="0">
                <a:solidFill>
                  <a:srgbClr val="00B050"/>
                </a:solidFill>
                <a:latin typeface="+mn-lt"/>
              </a:rPr>
              <a:t>az életciklus-perspektívában 2035-re felére csökkentse a szén-dioxid-kibocsátást.</a:t>
            </a:r>
            <a:r>
              <a:rPr lang="en-US" altLang="ja-JP" sz="1800" b="1" dirty="0" smtClean="0">
                <a:solidFill>
                  <a:srgbClr val="00B050"/>
                </a:solidFill>
                <a:latin typeface="+mn-lt"/>
              </a:rPr>
              <a:t>“</a:t>
            </a:r>
          </a:p>
          <a:p>
            <a:pPr algn="just"/>
            <a:endParaRPr lang="en-US" altLang="ja-JP" sz="1800" dirty="0" smtClean="0">
              <a:latin typeface="+mn-lt"/>
            </a:endParaRPr>
          </a:p>
          <a:p>
            <a:pPr algn="just"/>
            <a:r>
              <a:rPr lang="hu-HU" altLang="ja-JP" sz="1800" dirty="0" smtClean="0">
                <a:latin typeface="+mn-lt"/>
              </a:rPr>
              <a:t>Ez a hozzáállás abból a vélekedésből ered, hogy a termelővállalatok kötelessége vállalati tevékenységük során minimalizálni a környezeti terhelést és helyreállítani a természetes környezetet. </a:t>
            </a:r>
            <a:endParaRPr kumimoji="1" lang="en-US" altLang="ja-JP" sz="1800" dirty="0" smtClean="0">
              <a:latin typeface="+mn-lt"/>
            </a:endParaRPr>
          </a:p>
        </p:txBody>
      </p:sp>
      <p:sp>
        <p:nvSpPr>
          <p:cNvPr id="12" name="Szövegdoboz 11"/>
          <p:cNvSpPr txBox="1"/>
          <p:nvPr/>
        </p:nvSpPr>
        <p:spPr>
          <a:xfrm>
            <a:off x="7102399" y="4870325"/>
            <a:ext cx="1414826" cy="261610"/>
          </a:xfrm>
          <a:prstGeom prst="rect">
            <a:avLst/>
          </a:prstGeom>
          <a:noFill/>
        </p:spPr>
        <p:txBody>
          <a:bodyPr wrap="square" rtlCol="0">
            <a:spAutoFit/>
          </a:bodyPr>
          <a:lstStyle/>
          <a:p>
            <a:pPr algn="ctr"/>
            <a:r>
              <a:rPr lang="hu-HU" sz="1100" smtClean="0">
                <a:latin typeface="+mn-ea"/>
                <a:cs typeface="Meiryo" charset="-128"/>
              </a:rPr>
              <a:t>Fejlesztés/gyártás</a:t>
            </a:r>
            <a:endParaRPr lang="hu-HU" sz="1100">
              <a:latin typeface="+mn-ea"/>
              <a:cs typeface="Meiryo" charset="-128"/>
            </a:endParaRPr>
          </a:p>
        </p:txBody>
      </p:sp>
      <p:sp>
        <p:nvSpPr>
          <p:cNvPr id="13" name="Szövegdoboz 12"/>
          <p:cNvSpPr txBox="1"/>
          <p:nvPr/>
        </p:nvSpPr>
        <p:spPr>
          <a:xfrm>
            <a:off x="10760489" y="2530784"/>
            <a:ext cx="742502" cy="338554"/>
          </a:xfrm>
          <a:prstGeom prst="rect">
            <a:avLst/>
          </a:prstGeom>
          <a:solidFill>
            <a:schemeClr val="bg1"/>
          </a:solidFill>
        </p:spPr>
        <p:txBody>
          <a:bodyPr wrap="square" rtlCol="0">
            <a:spAutoFit/>
          </a:bodyPr>
          <a:lstStyle/>
          <a:p>
            <a:endParaRPr lang="hu-HU"/>
          </a:p>
        </p:txBody>
      </p:sp>
      <p:sp>
        <p:nvSpPr>
          <p:cNvPr id="14" name="Szövegdoboz 13"/>
          <p:cNvSpPr txBox="1"/>
          <p:nvPr/>
        </p:nvSpPr>
        <p:spPr>
          <a:xfrm>
            <a:off x="10456380" y="2442255"/>
            <a:ext cx="1289545" cy="430887"/>
          </a:xfrm>
          <a:prstGeom prst="rect">
            <a:avLst/>
          </a:prstGeom>
          <a:noFill/>
        </p:spPr>
        <p:txBody>
          <a:bodyPr wrap="square" rtlCol="0">
            <a:spAutoFit/>
          </a:bodyPr>
          <a:lstStyle/>
          <a:p>
            <a:pPr algn="ctr"/>
            <a:r>
              <a:rPr lang="hu-HU" sz="1100" smtClean="0">
                <a:latin typeface="+mn-ea"/>
                <a:cs typeface="Meiryo" charset="-128"/>
              </a:rPr>
              <a:t>Hulladék-hasznosítás</a:t>
            </a:r>
            <a:endParaRPr lang="hu-HU" sz="1100">
              <a:latin typeface="+mn-ea"/>
              <a:cs typeface="Meiryo" charset="-128"/>
            </a:endParaRPr>
          </a:p>
        </p:txBody>
      </p:sp>
      <p:sp>
        <p:nvSpPr>
          <p:cNvPr id="15" name="Szövegdoboz 14"/>
          <p:cNvSpPr txBox="1"/>
          <p:nvPr/>
        </p:nvSpPr>
        <p:spPr>
          <a:xfrm>
            <a:off x="9099046" y="5579180"/>
            <a:ext cx="959455" cy="338554"/>
          </a:xfrm>
          <a:prstGeom prst="rect">
            <a:avLst/>
          </a:prstGeom>
          <a:solidFill>
            <a:schemeClr val="bg1"/>
          </a:solidFill>
        </p:spPr>
        <p:txBody>
          <a:bodyPr wrap="square" rtlCol="0">
            <a:spAutoFit/>
          </a:bodyPr>
          <a:lstStyle/>
          <a:p>
            <a:endParaRPr lang="hu-HU"/>
          </a:p>
        </p:txBody>
      </p:sp>
      <p:sp>
        <p:nvSpPr>
          <p:cNvPr id="16" name="Szövegdoboz 15"/>
          <p:cNvSpPr txBox="1"/>
          <p:nvPr/>
        </p:nvSpPr>
        <p:spPr>
          <a:xfrm>
            <a:off x="9075505" y="5651599"/>
            <a:ext cx="1289545" cy="261610"/>
          </a:xfrm>
          <a:prstGeom prst="rect">
            <a:avLst/>
          </a:prstGeom>
          <a:noFill/>
        </p:spPr>
        <p:txBody>
          <a:bodyPr wrap="square" rtlCol="0">
            <a:spAutoFit/>
          </a:bodyPr>
          <a:lstStyle/>
          <a:p>
            <a:pPr algn="ctr"/>
            <a:r>
              <a:rPr lang="hu-HU" sz="1100" smtClean="0">
                <a:latin typeface="+mn-ea"/>
                <a:cs typeface="Meiryo" charset="-128"/>
              </a:rPr>
              <a:t>Logisztika</a:t>
            </a:r>
            <a:endParaRPr lang="hu-HU" sz="1100">
              <a:latin typeface="+mn-ea"/>
              <a:cs typeface="Meiryo" charset="-128"/>
            </a:endParaRPr>
          </a:p>
        </p:txBody>
      </p:sp>
      <p:sp>
        <p:nvSpPr>
          <p:cNvPr id="18" name="Szövegdoboz 17"/>
          <p:cNvSpPr txBox="1"/>
          <p:nvPr/>
        </p:nvSpPr>
        <p:spPr>
          <a:xfrm>
            <a:off x="11037309" y="4701048"/>
            <a:ext cx="511780" cy="338554"/>
          </a:xfrm>
          <a:prstGeom prst="rect">
            <a:avLst/>
          </a:prstGeom>
          <a:solidFill>
            <a:schemeClr val="bg1"/>
          </a:solidFill>
        </p:spPr>
        <p:txBody>
          <a:bodyPr wrap="square" rtlCol="0">
            <a:spAutoFit/>
          </a:bodyPr>
          <a:lstStyle/>
          <a:p>
            <a:endParaRPr lang="hu-HU"/>
          </a:p>
        </p:txBody>
      </p:sp>
      <p:sp>
        <p:nvSpPr>
          <p:cNvPr id="19" name="Szövegdoboz 18"/>
          <p:cNvSpPr txBox="1"/>
          <p:nvPr/>
        </p:nvSpPr>
        <p:spPr>
          <a:xfrm>
            <a:off x="10639875" y="4974903"/>
            <a:ext cx="1015306" cy="430887"/>
          </a:xfrm>
          <a:prstGeom prst="rect">
            <a:avLst/>
          </a:prstGeom>
          <a:noFill/>
        </p:spPr>
        <p:txBody>
          <a:bodyPr wrap="square" rtlCol="0">
            <a:spAutoFit/>
          </a:bodyPr>
          <a:lstStyle/>
          <a:p>
            <a:pPr algn="ctr"/>
            <a:r>
              <a:rPr lang="hu-HU" sz="1100" smtClean="0">
                <a:latin typeface="+mn-ea"/>
                <a:cs typeface="Meiryo" charset="-128"/>
              </a:rPr>
              <a:t>Fel-használás</a:t>
            </a:r>
            <a:endParaRPr lang="hu-HU" sz="1100">
              <a:latin typeface="+mn-ea"/>
              <a:cs typeface="Meiryo" charset="-128"/>
            </a:endParaRPr>
          </a:p>
        </p:txBody>
      </p:sp>
      <p:sp>
        <p:nvSpPr>
          <p:cNvPr id="20" name="Szövegdoboz 19"/>
          <p:cNvSpPr txBox="1"/>
          <p:nvPr/>
        </p:nvSpPr>
        <p:spPr>
          <a:xfrm>
            <a:off x="9325743" y="4200492"/>
            <a:ext cx="632449" cy="349811"/>
          </a:xfrm>
          <a:prstGeom prst="rect">
            <a:avLst/>
          </a:prstGeom>
          <a:noFill/>
        </p:spPr>
        <p:txBody>
          <a:bodyPr wrap="square" rtlCol="0">
            <a:spAutoFit/>
          </a:bodyPr>
          <a:lstStyle/>
          <a:p>
            <a:endParaRPr lang="hu-HU"/>
          </a:p>
        </p:txBody>
      </p:sp>
    </p:spTree>
    <p:extLst>
      <p:ext uri="{BB962C8B-B14F-4D97-AF65-F5344CB8AC3E}">
        <p14:creationId xmlns:p14="http://schemas.microsoft.com/office/powerpoint/2010/main" val="1147720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959175" y="3132001"/>
            <a:ext cx="8280000" cy="615553"/>
          </a:xfrm>
          <a:prstGeom prst="rect">
            <a:avLst/>
          </a:prstGeom>
          <a:noFill/>
        </p:spPr>
        <p:txBody>
          <a:bodyPr wrap="square" lIns="0" tIns="0" rIns="0" bIns="0" rtlCol="0" anchor="t" anchorCtr="1">
            <a:spAutoFit/>
          </a:bodyPr>
          <a:lstStyle/>
          <a:p>
            <a:r>
              <a:rPr lang="hu-HU" altLang="ja-JP" sz="4000" b="1" smtClean="0">
                <a:solidFill>
                  <a:srgbClr val="0046AD"/>
                </a:solidFill>
                <a:latin typeface="+mn-ea"/>
                <a:cs typeface="Meiryo" charset="-128"/>
              </a:rPr>
              <a:t>Visszaélés bejelentése</a:t>
            </a:r>
            <a:endParaRPr lang="ja-JP" altLang="en-US" sz="4000" b="1" dirty="0">
              <a:solidFill>
                <a:srgbClr val="0046AD"/>
              </a:solidFill>
              <a:latin typeface="+mn-ea"/>
              <a:cs typeface="Meiryo" charset="-128"/>
            </a:endParaRPr>
          </a:p>
        </p:txBody>
      </p:sp>
      <p:sp>
        <p:nvSpPr>
          <p:cNvPr id="2" name="メモ 1"/>
          <p:cNvSpPr/>
          <p:nvPr/>
        </p:nvSpPr>
        <p:spPr bwMode="auto">
          <a:xfrm>
            <a:off x="2893512" y="2542784"/>
            <a:ext cx="6425851" cy="1703539"/>
          </a:xfrm>
          <a:prstGeom prst="foldedCorner">
            <a:avLst/>
          </a:prstGeom>
          <a:noFill/>
          <a:ln w="57150" cap="flat" cmpd="sng" algn="ctr">
            <a:solidFill>
              <a:srgbClr val="0046AD"/>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163675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p:cNvSpPr>
          <p:nvPr/>
        </p:nvSpPr>
        <p:spPr>
          <a:xfrm>
            <a:off x="457201" y="1396157"/>
            <a:ext cx="9654988" cy="3857466"/>
          </a:xfrm>
          <a:prstGeom prst="rect">
            <a:avLst/>
          </a:prstGeom>
          <a:noFill/>
        </p:spPr>
        <p:txBody>
          <a:bodyPr wrap="square" lIns="0" tIns="0" rIns="0" bIns="0" rtlCol="0">
            <a:spAutoFit/>
          </a:bodyPr>
          <a:lstStyle/>
          <a:p>
            <a:pPr algn="just">
              <a:spcAft>
                <a:spcPts val="400"/>
              </a:spcAft>
            </a:pPr>
            <a:r>
              <a:rPr lang="hu-HU" altLang="ja-JP" sz="1800" dirty="0" smtClean="0">
                <a:latin typeface="+mn-lt"/>
                <a:cs typeface="Meiryo" charset="-128"/>
              </a:rPr>
              <a:t>Minden Etikai Tanács biztosít kapcsolattartó helyeket konzultáció céljából, és minden régiónak van egy segélyvonala, amely lehetővé teszi a TDK-csoport munkavállalói számára, hogy az üzletik etikával kapcsolatos témákról beszélhessenek, legyen szó ötletek megosztásáról vagy tanácsok kéréséről.</a:t>
            </a:r>
            <a:r>
              <a:rPr kumimoji="1" lang="en-US" altLang="ja-JP" sz="1800" dirty="0" smtClean="0">
                <a:latin typeface="+mn-lt"/>
                <a:cs typeface="Meiryo" charset="-128"/>
              </a:rPr>
              <a:t> </a:t>
            </a:r>
            <a:r>
              <a:rPr kumimoji="1" lang="hu-HU" altLang="ja-JP" sz="1800" dirty="0" smtClean="0">
                <a:latin typeface="+mn-lt"/>
                <a:cs typeface="Meiryo" charset="-128"/>
              </a:rPr>
              <a:t>Továbbá a súlyos megfelelési problémák, mint például kartellek, korrupció és a vezetőség tisztességtelen gyakorlatai gyors megoldásának előmozdítására a TDK-csoport létrehozott egy segélyvonalrendszert, amelyet független harmadik felek működtetnek mint például ügyvédi irodák, amelyek lehetővé teszik a munkavállalók számára, hogy értesítsék az Üzleti Etikai Bizottságot.</a:t>
            </a:r>
            <a:endParaRPr kumimoji="1" lang="ja-JP" altLang="en-US" sz="1800" dirty="0" smtClean="0">
              <a:latin typeface="+mn-lt"/>
              <a:cs typeface="Meiryo" charset="-128"/>
            </a:endParaRPr>
          </a:p>
          <a:p>
            <a:pPr algn="just">
              <a:spcAft>
                <a:spcPts val="400"/>
              </a:spcAft>
            </a:pPr>
            <a:endParaRPr kumimoji="1" lang="en-US" altLang="ja-JP" sz="1000" dirty="0" smtClean="0">
              <a:latin typeface="+mn-lt"/>
              <a:cs typeface="Meiryo" charset="-128"/>
            </a:endParaRPr>
          </a:p>
          <a:p>
            <a:pPr algn="just">
              <a:spcAft>
                <a:spcPts val="400"/>
              </a:spcAft>
            </a:pPr>
            <a:r>
              <a:rPr kumimoji="1" lang="hu-HU" altLang="ja-JP" sz="1800" dirty="0" smtClean="0">
                <a:latin typeface="+mn-lt"/>
                <a:cs typeface="Meiryo" charset="-128"/>
              </a:rPr>
              <a:t>Ezek az eszközök gondoskodnak arról, hogy az információkat az adott körülményekhez képest a lehető legbizalmasabban kezeljék.</a:t>
            </a:r>
            <a:r>
              <a:rPr kumimoji="1" lang="en-US" altLang="ja-JP" sz="1800" dirty="0" smtClean="0">
                <a:latin typeface="+mn-lt"/>
                <a:cs typeface="Meiryo" charset="-128"/>
              </a:rPr>
              <a:t> </a:t>
            </a:r>
            <a:r>
              <a:rPr kumimoji="1" lang="hu-HU" altLang="ja-JP" sz="1800" dirty="0" smtClean="0">
                <a:latin typeface="+mn-lt"/>
                <a:cs typeface="Meiryo" charset="-128"/>
              </a:rPr>
              <a:t>Biztosítani kell, hogy az informáló személy nem szenved hátrányt azáltal, hogy nem cselekszik a saját akaratával ellentétesen. A fent említett jelentéseket tevő munkavállalók ellen szigorúan tilos fenyegetéseket vagy megtorlást alkalmazni.</a:t>
            </a:r>
            <a:endParaRPr kumimoji="1" lang="ja-JP" altLang="en-US" sz="1800" dirty="0">
              <a:latin typeface="+mn-lt"/>
              <a:cs typeface="Meiryo" charset="-128"/>
            </a:endParaRPr>
          </a:p>
        </p:txBody>
      </p:sp>
      <p:sp>
        <p:nvSpPr>
          <p:cNvPr id="10" name="テキスト ボックス 9"/>
          <p:cNvSpPr txBox="1"/>
          <p:nvPr/>
        </p:nvSpPr>
        <p:spPr>
          <a:xfrm>
            <a:off x="457201" y="622841"/>
            <a:ext cx="7848909" cy="492443"/>
          </a:xfrm>
          <a:prstGeom prst="rect">
            <a:avLst/>
          </a:prstGeom>
          <a:noFill/>
        </p:spPr>
        <p:txBody>
          <a:bodyPr wrap="square" lIns="0" tIns="0" rIns="0" bIns="0" rtlCol="0">
            <a:spAutoFit/>
          </a:bodyPr>
          <a:lstStyle/>
          <a:p>
            <a:pPr>
              <a:spcAft>
                <a:spcPts val="300"/>
              </a:spcAft>
            </a:pPr>
            <a:r>
              <a:rPr lang="hu-HU" altLang="ja-JP" sz="3200" b="1" dirty="0" smtClean="0">
                <a:solidFill>
                  <a:srgbClr val="0045AD"/>
                </a:solidFill>
                <a:latin typeface="+mj-lt"/>
                <a:cs typeface="Meiryo" charset="-128"/>
              </a:rPr>
              <a:t>Mit jelent a visszaélés bejelentése?</a:t>
            </a:r>
            <a:endParaRPr kumimoji="1" lang="ja-JP" altLang="en-US" sz="3200" b="1" dirty="0">
              <a:solidFill>
                <a:srgbClr val="0045AD"/>
              </a:solidFill>
              <a:latin typeface="+mj-lt"/>
              <a:cs typeface="Meiryo" charset="-128"/>
            </a:endParaRPr>
          </a:p>
        </p:txBody>
      </p:sp>
      <p:pic>
        <p:nvPicPr>
          <p:cNvPr id="4" name="図 3" descr="Illustration gratuite: Smartphone, Dessin - &lt;strong&gt;Image&lt;/strong&gt; gratuite sur Pixabay - 20496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9222" y="2473244"/>
            <a:ext cx="1761458" cy="2597710"/>
          </a:xfrm>
          <a:prstGeom prst="rect">
            <a:avLst/>
          </a:prstGeom>
        </p:spPr>
      </p:pic>
      <p:sp>
        <p:nvSpPr>
          <p:cNvPr id="5" name="正方形/長方形 4"/>
          <p:cNvSpPr/>
          <p:nvPr/>
        </p:nvSpPr>
        <p:spPr>
          <a:xfrm>
            <a:off x="2017057" y="5519556"/>
            <a:ext cx="9059260" cy="707886"/>
          </a:xfrm>
          <a:prstGeom prst="rect">
            <a:avLst/>
          </a:prstGeom>
        </p:spPr>
        <p:txBody>
          <a:bodyPr wrap="square">
            <a:spAutoFit/>
          </a:bodyPr>
          <a:lstStyle/>
          <a:p>
            <a:r>
              <a:rPr lang="hu-HU" altLang="ja-JP" sz="2000" b="1" dirty="0" smtClean="0">
                <a:solidFill>
                  <a:srgbClr val="FF0000"/>
                </a:solidFill>
                <a:latin typeface="+mj-lt"/>
              </a:rPr>
              <a:t>Tegyél szóvá és </a:t>
            </a:r>
            <a:r>
              <a:rPr lang="hu-HU" altLang="ja-JP" sz="2000" b="1" dirty="0" err="1" smtClean="0">
                <a:solidFill>
                  <a:srgbClr val="FF0000"/>
                </a:solidFill>
                <a:latin typeface="+mj-lt"/>
              </a:rPr>
              <a:t>jelents</a:t>
            </a:r>
            <a:r>
              <a:rPr lang="hu-HU" altLang="ja-JP" sz="2000" b="1" dirty="0" smtClean="0">
                <a:solidFill>
                  <a:srgbClr val="FF0000"/>
                </a:solidFill>
                <a:latin typeface="+mj-lt"/>
              </a:rPr>
              <a:t> be minden olyan magatartást, amely megsért egy jogszabályt, előírást vagy a TDK magatartási kódexét!</a:t>
            </a:r>
            <a:endParaRPr lang="en-US" altLang="ja-JP" sz="2000" b="1" dirty="0">
              <a:solidFill>
                <a:srgbClr val="FF0000"/>
              </a:solidFill>
              <a:latin typeface="+mj-lt"/>
            </a:endParaRPr>
          </a:p>
        </p:txBody>
      </p:sp>
      <p:grpSp>
        <p:nvGrpSpPr>
          <p:cNvPr id="9" name="グループ化 8"/>
          <p:cNvGrpSpPr/>
          <p:nvPr/>
        </p:nvGrpSpPr>
        <p:grpSpPr>
          <a:xfrm>
            <a:off x="658904" y="5375427"/>
            <a:ext cx="1358153" cy="1041248"/>
            <a:chOff x="215152" y="5373000"/>
            <a:chExt cx="1358153" cy="1041248"/>
          </a:xfrm>
        </p:grpSpPr>
        <p:sp>
          <p:nvSpPr>
            <p:cNvPr id="11" name="爆発 1 10"/>
            <p:cNvSpPr/>
            <p:nvPr/>
          </p:nvSpPr>
          <p:spPr bwMode="auto">
            <a:xfrm>
              <a:off x="215152" y="5373000"/>
              <a:ext cx="1358153" cy="1041248"/>
            </a:xfrm>
            <a:prstGeom prst="irregularSeal1">
              <a:avLst/>
            </a:prstGeom>
            <a:solidFill>
              <a:srgbClr val="FFFF0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pic>
          <p:nvPicPr>
            <p:cNvPr id="12" name="図 11" descr="Life of an Educator: Accountability &amp; finger pointing..."/>
            <p:cNvPicPr>
              <a:picLocks noChangeAspect="1"/>
            </p:cNvPicPr>
            <p:nvPr/>
          </p:nvPicPr>
          <p:blipFill>
            <a:blip r:embed="rId4" cstate="print">
              <a:extLst>
                <a:ext uri="{BEBA8EAE-BF5A-486C-A8C5-ECC9F3942E4B}">
                  <a14:imgProps xmlns:a14="http://schemas.microsoft.com/office/drawing/2010/main">
                    <a14:imgLayer r:embed="rId5">
                      <a14:imgEffect>
                        <a14:backgroundRemoval t="0" b="98387" l="0" r="100000"/>
                      </a14:imgEffect>
                    </a14:imgLayer>
                  </a14:imgProps>
                </a:ext>
                <a:ext uri="{28A0092B-C50C-407E-A947-70E740481C1C}">
                  <a14:useLocalDpi xmlns:a14="http://schemas.microsoft.com/office/drawing/2010/main" val="0"/>
                </a:ext>
              </a:extLst>
            </a:blip>
            <a:stretch>
              <a:fillRect/>
            </a:stretch>
          </p:blipFill>
          <p:spPr>
            <a:xfrm>
              <a:off x="488085" y="5573968"/>
              <a:ext cx="862560" cy="594208"/>
            </a:xfrm>
            <a:prstGeom prst="rect">
              <a:avLst/>
            </a:prstGeom>
          </p:spPr>
        </p:pic>
      </p:grpSp>
    </p:spTree>
    <p:extLst>
      <p:ext uri="{BB962C8B-B14F-4D97-AF65-F5344CB8AC3E}">
        <p14:creationId xmlns:p14="http://schemas.microsoft.com/office/powerpoint/2010/main" val="3122484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2414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7260" y="978124"/>
            <a:ext cx="10877909" cy="492443"/>
          </a:xfrm>
          <a:prstGeom prst="rect">
            <a:avLst/>
          </a:prstGeom>
          <a:noFill/>
        </p:spPr>
        <p:txBody>
          <a:bodyPr wrap="square" lIns="0" tIns="0" rIns="0" bIns="0" rtlCol="0">
            <a:spAutoFit/>
          </a:bodyPr>
          <a:lstStyle/>
          <a:p>
            <a:r>
              <a:rPr lang="hu-HU" altLang="ja-JP" sz="3200" b="1" dirty="0" smtClean="0">
                <a:solidFill>
                  <a:srgbClr val="0045AD"/>
                </a:solidFill>
                <a:latin typeface="+mj-lt"/>
                <a:ea typeface="+mj-ea"/>
                <a:cs typeface="Meiryo" charset="-128"/>
              </a:rPr>
              <a:t>A </a:t>
            </a:r>
            <a:r>
              <a:rPr lang="en-US" altLang="ja-JP" sz="3200" b="1" dirty="0" smtClean="0">
                <a:solidFill>
                  <a:srgbClr val="0045AD"/>
                </a:solidFill>
                <a:latin typeface="+mj-lt"/>
                <a:ea typeface="+mj-ea"/>
                <a:cs typeface="Meiryo" charset="-128"/>
              </a:rPr>
              <a:t>TDK </a:t>
            </a:r>
            <a:r>
              <a:rPr lang="hu-HU" altLang="ja-JP" sz="3200" b="1" dirty="0" smtClean="0">
                <a:solidFill>
                  <a:srgbClr val="0045AD"/>
                </a:solidFill>
                <a:latin typeface="+mj-lt"/>
                <a:ea typeface="+mj-ea"/>
                <a:cs typeface="Meiryo" charset="-128"/>
              </a:rPr>
              <a:t>üzleti etika alapjai</a:t>
            </a:r>
            <a:r>
              <a:rPr lang="hu-HU" altLang="ja-JP" sz="3200" b="1" dirty="0">
                <a:solidFill>
                  <a:srgbClr val="0045AD"/>
                </a:solidFill>
                <a:latin typeface="+mj-lt"/>
                <a:ea typeface="+mj-ea"/>
                <a:cs typeface="Meiryo" charset="-128"/>
              </a:rPr>
              <a:t> </a:t>
            </a:r>
            <a:r>
              <a:rPr lang="hu-HU" altLang="ja-JP" sz="3200" b="1" dirty="0" smtClean="0">
                <a:solidFill>
                  <a:srgbClr val="0045AD"/>
                </a:solidFill>
                <a:latin typeface="+mj-lt"/>
                <a:ea typeface="+mj-ea"/>
                <a:cs typeface="Meiryo" charset="-128"/>
              </a:rPr>
              <a:t>- vállalati m</a:t>
            </a:r>
            <a:r>
              <a:rPr lang="en-US" altLang="ja-JP" sz="3200" b="1" dirty="0" err="1" smtClean="0">
                <a:solidFill>
                  <a:srgbClr val="0045AD"/>
                </a:solidFill>
                <a:latin typeface="+mj-lt"/>
                <a:ea typeface="+mj-ea"/>
                <a:cs typeface="Meiryo" charset="-128"/>
              </a:rPr>
              <a:t>ott</a:t>
            </a:r>
            <a:r>
              <a:rPr lang="hu-HU" altLang="ja-JP" sz="3200" b="1" dirty="0" smtClean="0">
                <a:solidFill>
                  <a:srgbClr val="0045AD"/>
                </a:solidFill>
                <a:latin typeface="+mj-lt"/>
                <a:ea typeface="+mj-ea"/>
                <a:cs typeface="Meiryo" charset="-128"/>
              </a:rPr>
              <a:t>ó</a:t>
            </a:r>
            <a:r>
              <a:rPr lang="en-US" altLang="ja-JP" sz="3200" b="1" dirty="0" smtClean="0">
                <a:solidFill>
                  <a:srgbClr val="0045AD"/>
                </a:solidFill>
                <a:latin typeface="+mj-lt"/>
                <a:ea typeface="+mj-ea"/>
                <a:cs typeface="Meiryo" charset="-128"/>
              </a:rPr>
              <a:t> </a:t>
            </a:r>
            <a:r>
              <a:rPr lang="hu-HU" altLang="ja-JP" sz="3200" b="1" dirty="0" smtClean="0">
                <a:solidFill>
                  <a:srgbClr val="0045AD"/>
                </a:solidFill>
                <a:latin typeface="+mj-lt"/>
                <a:ea typeface="+mj-ea"/>
                <a:cs typeface="Meiryo" charset="-128"/>
              </a:rPr>
              <a:t>és alapelvek </a:t>
            </a:r>
            <a:endParaRPr lang="ja-JP" altLang="en-US" sz="3200" b="1" dirty="0">
              <a:solidFill>
                <a:srgbClr val="0045AD"/>
              </a:solidFill>
              <a:latin typeface="+mj-lt"/>
              <a:ea typeface="+mj-ea"/>
              <a:cs typeface="Meiryo" charset="-128"/>
            </a:endParaRPr>
          </a:p>
        </p:txBody>
      </p:sp>
      <p:sp>
        <p:nvSpPr>
          <p:cNvPr id="5" name="テキスト ボックス 4"/>
          <p:cNvSpPr txBox="1"/>
          <p:nvPr/>
        </p:nvSpPr>
        <p:spPr>
          <a:xfrm>
            <a:off x="617475" y="2028147"/>
            <a:ext cx="10393500" cy="307777"/>
          </a:xfrm>
          <a:prstGeom prst="rect">
            <a:avLst/>
          </a:prstGeom>
          <a:noFill/>
        </p:spPr>
        <p:txBody>
          <a:bodyPr wrap="square" lIns="0" tIns="0" rIns="0" bIns="0" rtlCol="0">
            <a:spAutoFit/>
          </a:bodyPr>
          <a:lstStyle/>
          <a:p>
            <a:pPr>
              <a:spcAft>
                <a:spcPts val="400"/>
              </a:spcAft>
            </a:pPr>
            <a:r>
              <a:rPr lang="hu-HU" altLang="ja-JP" sz="2000" b="1" dirty="0" smtClean="0">
                <a:latin typeface="+mn-lt"/>
                <a:cs typeface="Meiryo" charset="-128"/>
              </a:rPr>
              <a:t>Ha nehézségekbe </a:t>
            </a:r>
            <a:r>
              <a:rPr lang="hu-HU" altLang="ja-JP" sz="2000" b="1" dirty="0" err="1" smtClean="0">
                <a:latin typeface="+mn-lt"/>
                <a:cs typeface="Meiryo" charset="-128"/>
              </a:rPr>
              <a:t>ütközöl</a:t>
            </a:r>
            <a:r>
              <a:rPr lang="hu-HU" altLang="ja-JP" sz="2000" b="1" dirty="0" smtClean="0">
                <a:latin typeface="+mn-lt"/>
                <a:cs typeface="Meiryo" charset="-128"/>
              </a:rPr>
              <a:t>,</a:t>
            </a:r>
            <a:r>
              <a:rPr lang="en-US" altLang="ja-JP" sz="2000" b="1" dirty="0" smtClean="0">
                <a:latin typeface="+mn-lt"/>
                <a:cs typeface="Meiryo" charset="-128"/>
              </a:rPr>
              <a:t> </a:t>
            </a:r>
            <a:r>
              <a:rPr lang="hu-HU" altLang="ja-JP" sz="2000" b="1" dirty="0" smtClean="0">
                <a:latin typeface="+mn-lt"/>
                <a:cs typeface="Meiryo" charset="-128"/>
              </a:rPr>
              <a:t>mindig cselekedj a vállalati filozófiánknak megfelelően!</a:t>
            </a:r>
            <a:endParaRPr lang="ja-JP" altLang="en-US" sz="2000" b="1" dirty="0">
              <a:latin typeface="+mn-lt"/>
              <a:cs typeface="Meiryo" charset="-128"/>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b="53937"/>
          <a:stretch>
            <a:fillRect/>
          </a:stretch>
        </p:blipFill>
        <p:spPr bwMode="auto">
          <a:xfrm>
            <a:off x="1911681" y="2771958"/>
            <a:ext cx="37163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t="46063" b="22049"/>
          <a:stretch>
            <a:fillRect/>
          </a:stretch>
        </p:blipFill>
        <p:spPr bwMode="auto">
          <a:xfrm>
            <a:off x="5814225" y="3141052"/>
            <a:ext cx="412908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8" name="Szövegdoboz 7"/>
          <p:cNvSpPr txBox="1"/>
          <p:nvPr/>
        </p:nvSpPr>
        <p:spPr>
          <a:xfrm>
            <a:off x="2843408" y="5356522"/>
            <a:ext cx="2430049" cy="729982"/>
          </a:xfrm>
          <a:prstGeom prst="rect">
            <a:avLst/>
          </a:prstGeom>
          <a:solidFill>
            <a:schemeClr val="bg1"/>
          </a:solidFill>
        </p:spPr>
        <p:txBody>
          <a:bodyPr wrap="square" rtlCol="0">
            <a:spAutoFit/>
          </a:bodyPr>
          <a:lstStyle/>
          <a:p>
            <a:endParaRPr lang="hu-HU"/>
          </a:p>
        </p:txBody>
      </p:sp>
      <p:sp>
        <p:nvSpPr>
          <p:cNvPr id="3" name="Szövegdoboz 2"/>
          <p:cNvSpPr txBox="1"/>
          <p:nvPr/>
        </p:nvSpPr>
        <p:spPr>
          <a:xfrm>
            <a:off x="2336898" y="5469613"/>
            <a:ext cx="2865904" cy="954107"/>
          </a:xfrm>
          <a:prstGeom prst="rect">
            <a:avLst/>
          </a:prstGeom>
          <a:noFill/>
        </p:spPr>
        <p:txBody>
          <a:bodyPr wrap="square" rtlCol="0">
            <a:spAutoFit/>
          </a:bodyPr>
          <a:lstStyle/>
          <a:p>
            <a:pPr algn="ctr"/>
            <a:r>
              <a:rPr lang="hu-HU" sz="1400" b="1" dirty="0">
                <a:latin typeface="+mn-lt"/>
                <a:cs typeface="Meiryo" charset="-128"/>
              </a:rPr>
              <a:t>Vállalati </a:t>
            </a:r>
            <a:r>
              <a:rPr lang="hu-HU" sz="1400" b="1" dirty="0" smtClean="0">
                <a:latin typeface="+mn-lt"/>
                <a:cs typeface="Meiryo" charset="-128"/>
              </a:rPr>
              <a:t>mottó</a:t>
            </a:r>
          </a:p>
          <a:p>
            <a:pPr algn="ctr"/>
            <a:endParaRPr lang="hu-HU" sz="1400" b="1" dirty="0" smtClean="0">
              <a:latin typeface="+mn-lt"/>
              <a:cs typeface="Meiryo" charset="-128"/>
            </a:endParaRPr>
          </a:p>
          <a:p>
            <a:pPr algn="ctr"/>
            <a:r>
              <a:rPr lang="hu-HU" sz="1400" dirty="0" smtClean="0">
                <a:latin typeface="+mn-lt"/>
                <a:cs typeface="Meiryo" charset="-128"/>
              </a:rPr>
              <a:t>Fejleszd a kultúrát és a gazdaságot a kreativitásoddal</a:t>
            </a:r>
            <a:endParaRPr lang="hu-HU" sz="1400" dirty="0">
              <a:latin typeface="+mn-lt"/>
              <a:cs typeface="Meiryo" charset="-128"/>
            </a:endParaRPr>
          </a:p>
        </p:txBody>
      </p:sp>
      <p:sp>
        <p:nvSpPr>
          <p:cNvPr id="11" name="Szövegdoboz 10"/>
          <p:cNvSpPr txBox="1"/>
          <p:nvPr/>
        </p:nvSpPr>
        <p:spPr>
          <a:xfrm>
            <a:off x="7114783" y="5059086"/>
            <a:ext cx="2217107" cy="811974"/>
          </a:xfrm>
          <a:prstGeom prst="rect">
            <a:avLst/>
          </a:prstGeom>
          <a:solidFill>
            <a:schemeClr val="bg1"/>
          </a:solidFill>
        </p:spPr>
        <p:txBody>
          <a:bodyPr wrap="square" rtlCol="0">
            <a:spAutoFit/>
          </a:bodyPr>
          <a:lstStyle/>
          <a:p>
            <a:endParaRPr lang="hu-HU"/>
          </a:p>
        </p:txBody>
      </p:sp>
      <p:sp>
        <p:nvSpPr>
          <p:cNvPr id="10" name="Szövegdoboz 9"/>
          <p:cNvSpPr txBox="1"/>
          <p:nvPr/>
        </p:nvSpPr>
        <p:spPr>
          <a:xfrm>
            <a:off x="6687911" y="5501728"/>
            <a:ext cx="2884347" cy="738664"/>
          </a:xfrm>
          <a:prstGeom prst="rect">
            <a:avLst/>
          </a:prstGeom>
          <a:noFill/>
        </p:spPr>
        <p:txBody>
          <a:bodyPr wrap="square" rtlCol="0">
            <a:spAutoFit/>
          </a:bodyPr>
          <a:lstStyle/>
          <a:p>
            <a:pPr algn="ctr"/>
            <a:r>
              <a:rPr lang="hu-HU" sz="1400" b="1" dirty="0">
                <a:latin typeface="+mn-lt"/>
                <a:cs typeface="Meiryo" charset="-128"/>
              </a:rPr>
              <a:t>Vállalati </a:t>
            </a:r>
            <a:r>
              <a:rPr lang="hu-HU" sz="1400" b="1" dirty="0" smtClean="0">
                <a:latin typeface="+mn-lt"/>
                <a:cs typeface="Meiryo" charset="-128"/>
              </a:rPr>
              <a:t>alapelvek</a:t>
            </a:r>
          </a:p>
          <a:p>
            <a:pPr algn="ctr"/>
            <a:endParaRPr lang="hu-HU" sz="1400" b="1" dirty="0" smtClean="0">
              <a:latin typeface="+mn-lt"/>
              <a:cs typeface="Meiryo" charset="-128"/>
            </a:endParaRPr>
          </a:p>
          <a:p>
            <a:pPr algn="ctr"/>
            <a:r>
              <a:rPr lang="hu-HU" sz="1400" dirty="0" smtClean="0">
                <a:latin typeface="+mn-lt"/>
                <a:cs typeface="Meiryo" charset="-128"/>
              </a:rPr>
              <a:t>Jövőkép	Bátorság	Bizalom</a:t>
            </a:r>
            <a:endParaRPr lang="hu-HU" sz="1400" dirty="0">
              <a:latin typeface="+mn-lt"/>
              <a:cs typeface="Meiryo" charset="-128"/>
            </a:endParaRPr>
          </a:p>
        </p:txBody>
      </p:sp>
    </p:spTree>
    <p:extLst>
      <p:ext uri="{BB962C8B-B14F-4D97-AF65-F5344CB8AC3E}">
        <p14:creationId xmlns:p14="http://schemas.microsoft.com/office/powerpoint/2010/main" val="1253184665"/>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20963" y="2813447"/>
            <a:ext cx="8358461" cy="1231106"/>
          </a:xfrm>
          <a:prstGeom prst="rect">
            <a:avLst/>
          </a:prstGeom>
          <a:noFill/>
        </p:spPr>
        <p:txBody>
          <a:bodyPr wrap="square" lIns="0" tIns="0" rIns="0" bIns="0" rtlCol="0" anchor="t" anchorCtr="1">
            <a:spAutoFit/>
          </a:bodyPr>
          <a:lstStyle/>
          <a:p>
            <a:pPr algn="ctr"/>
            <a:r>
              <a:rPr lang="en-US" altLang="zh-TW" sz="4000" b="1" dirty="0">
                <a:solidFill>
                  <a:srgbClr val="0046AD"/>
                </a:solidFill>
                <a:latin typeface="+mj-lt"/>
                <a:cs typeface="Meiryo" charset="-128"/>
              </a:rPr>
              <a:t>TDK </a:t>
            </a:r>
            <a:r>
              <a:rPr lang="hu-HU" altLang="zh-TW" sz="4000" b="1" dirty="0" smtClean="0">
                <a:solidFill>
                  <a:srgbClr val="0046AD"/>
                </a:solidFill>
                <a:latin typeface="+mj-lt"/>
                <a:cs typeface="Meiryo" charset="-128"/>
              </a:rPr>
              <a:t>magatartási kódex</a:t>
            </a:r>
            <a:endParaRPr lang="en-US" altLang="zh-TW" sz="4000" b="1" dirty="0">
              <a:solidFill>
                <a:srgbClr val="0046AD"/>
              </a:solidFill>
              <a:latin typeface="+mj-lt"/>
              <a:cs typeface="Meiryo" charset="-128"/>
            </a:endParaRPr>
          </a:p>
          <a:p>
            <a:pPr algn="ctr"/>
            <a:r>
              <a:rPr lang="en-US" altLang="zh-TW" sz="4000" b="1" dirty="0">
                <a:solidFill>
                  <a:srgbClr val="0046AD"/>
                </a:solidFill>
                <a:latin typeface="+mj-lt"/>
                <a:cs typeface="Meiryo" charset="-128"/>
              </a:rPr>
              <a:t> </a:t>
            </a:r>
            <a:r>
              <a:rPr lang="en-US" altLang="zh-TW" sz="2800" b="1" dirty="0" smtClean="0">
                <a:solidFill>
                  <a:srgbClr val="0046AD"/>
                </a:solidFill>
                <a:latin typeface="+mj-lt"/>
                <a:cs typeface="Meiryo" charset="-128"/>
              </a:rPr>
              <a:t>(</a:t>
            </a:r>
            <a:r>
              <a:rPr lang="hu-HU" altLang="zh-TW" sz="2800" b="1" dirty="0" smtClean="0">
                <a:solidFill>
                  <a:srgbClr val="0046AD"/>
                </a:solidFill>
                <a:latin typeface="+mj-lt"/>
                <a:cs typeface="Meiryo" charset="-128"/>
              </a:rPr>
              <a:t>Az üzleti magatartás vállalati előírásai</a:t>
            </a:r>
            <a:r>
              <a:rPr lang="en-US" altLang="zh-TW" sz="2800" b="1" dirty="0" smtClean="0">
                <a:solidFill>
                  <a:srgbClr val="0046AD"/>
                </a:solidFill>
                <a:latin typeface="+mj-lt"/>
                <a:cs typeface="Meiryo" charset="-128"/>
              </a:rPr>
              <a:t>)</a:t>
            </a:r>
            <a:endParaRPr lang="ja-JP" altLang="en-US" sz="4000" b="1" dirty="0">
              <a:solidFill>
                <a:srgbClr val="0046AD"/>
              </a:solidFill>
              <a:latin typeface="+mj-lt"/>
              <a:cs typeface="Meiryo" charset="-128"/>
            </a:endParaRPr>
          </a:p>
        </p:txBody>
      </p:sp>
      <p:sp>
        <p:nvSpPr>
          <p:cNvPr id="2" name="メモ 1"/>
          <p:cNvSpPr/>
          <p:nvPr/>
        </p:nvSpPr>
        <p:spPr bwMode="auto">
          <a:xfrm>
            <a:off x="1520452" y="2529000"/>
            <a:ext cx="9157447" cy="1800000"/>
          </a:xfrm>
          <a:prstGeom prst="foldedCorner">
            <a:avLst/>
          </a:prstGeom>
          <a:noFill/>
          <a:ln w="57150" cap="flat" cmpd="sng" algn="ctr">
            <a:solidFill>
              <a:srgbClr val="0046AD"/>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129543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79694" y="731534"/>
            <a:ext cx="8780928" cy="492443"/>
          </a:xfrm>
          <a:prstGeom prst="rect">
            <a:avLst/>
          </a:prstGeom>
          <a:noFill/>
        </p:spPr>
        <p:txBody>
          <a:bodyPr wrap="square" lIns="0" tIns="0" rIns="0" bIns="0" rtlCol="0">
            <a:spAutoFit/>
          </a:bodyPr>
          <a:lstStyle/>
          <a:p>
            <a:r>
              <a:rPr lang="hu-HU" altLang="zh-TW" sz="3200" b="1" dirty="0" smtClean="0">
                <a:solidFill>
                  <a:srgbClr val="0046AD"/>
                </a:solidFill>
                <a:latin typeface="+mj-lt"/>
                <a:ea typeface="+mj-ea"/>
                <a:cs typeface="Meiryo" charset="-128"/>
              </a:rPr>
              <a:t>Mi a TDK magatartási kódex? </a:t>
            </a:r>
            <a:endParaRPr kumimoji="1" lang="ja-JP" altLang="en-US" sz="2400" b="1" dirty="0">
              <a:latin typeface="+mj-lt"/>
              <a:ea typeface="+mj-ea"/>
              <a:cs typeface="Meiryo" charset="-128"/>
            </a:endParaRPr>
          </a:p>
        </p:txBody>
      </p:sp>
      <p:sp>
        <p:nvSpPr>
          <p:cNvPr id="7" name="テキスト ボックス 6"/>
          <p:cNvSpPr txBox="1"/>
          <p:nvPr/>
        </p:nvSpPr>
        <p:spPr>
          <a:xfrm>
            <a:off x="379694" y="1703894"/>
            <a:ext cx="7565234" cy="2880276"/>
          </a:xfrm>
          <a:prstGeom prst="rect">
            <a:avLst/>
          </a:prstGeom>
          <a:noFill/>
        </p:spPr>
        <p:txBody>
          <a:bodyPr wrap="square" lIns="0" tIns="0" rIns="0" bIns="0" rtlCol="0">
            <a:spAutoFit/>
          </a:bodyPr>
          <a:lstStyle/>
          <a:p>
            <a:pPr algn="just">
              <a:spcAft>
                <a:spcPts val="200"/>
              </a:spcAft>
            </a:pPr>
            <a:r>
              <a:rPr lang="hu-HU" altLang="ja-JP" sz="2000" dirty="0" smtClean="0">
                <a:latin typeface="+mn-lt"/>
                <a:cs typeface="Meiryo" charset="-128"/>
              </a:rPr>
              <a:t>A</a:t>
            </a:r>
            <a:r>
              <a:rPr lang="en-US" altLang="ja-JP" sz="2000" dirty="0" smtClean="0">
                <a:latin typeface="+mn-lt"/>
                <a:cs typeface="Meiryo" charset="-128"/>
              </a:rPr>
              <a:t> </a:t>
            </a:r>
            <a:r>
              <a:rPr lang="en-US" altLang="ja-JP" sz="2000" dirty="0">
                <a:latin typeface="+mn-lt"/>
                <a:cs typeface="Meiryo" charset="-128"/>
              </a:rPr>
              <a:t>TDK </a:t>
            </a:r>
            <a:r>
              <a:rPr lang="hu-HU" altLang="ja-JP" sz="2000" dirty="0" smtClean="0">
                <a:latin typeface="+mn-lt"/>
                <a:cs typeface="Meiryo" charset="-128"/>
              </a:rPr>
              <a:t>magatartási kódex a jogszabályoknak, előírásoknak és társadalmi normáknak való megfelelésről szóló irányelveket tartalmaz.</a:t>
            </a:r>
            <a:endParaRPr lang="en-US" altLang="ja-JP" sz="2000" dirty="0">
              <a:latin typeface="+mn-lt"/>
              <a:cs typeface="Meiryo" charset="-128"/>
            </a:endParaRPr>
          </a:p>
          <a:p>
            <a:pPr algn="just">
              <a:spcAft>
                <a:spcPts val="200"/>
              </a:spcAft>
            </a:pPr>
            <a:endParaRPr lang="en-US" altLang="ja-JP" sz="1050" dirty="0">
              <a:latin typeface="+mn-lt"/>
              <a:cs typeface="Meiryo" charset="-128"/>
            </a:endParaRPr>
          </a:p>
          <a:p>
            <a:pPr algn="just">
              <a:spcAft>
                <a:spcPts val="200"/>
              </a:spcAft>
            </a:pPr>
            <a:r>
              <a:rPr lang="hu-HU" altLang="ja-JP" sz="2000" dirty="0" smtClean="0">
                <a:latin typeface="+mn-lt"/>
                <a:cs typeface="Meiryo" charset="-128"/>
              </a:rPr>
              <a:t>A </a:t>
            </a:r>
            <a:r>
              <a:rPr lang="en-US" altLang="ja-JP" sz="2000" dirty="0" smtClean="0">
                <a:latin typeface="+mn-lt"/>
                <a:cs typeface="Meiryo" charset="-128"/>
              </a:rPr>
              <a:t>TDK </a:t>
            </a:r>
            <a:r>
              <a:rPr lang="hu-HU" altLang="ja-JP" sz="2000" dirty="0" smtClean="0">
                <a:latin typeface="+mn-lt"/>
                <a:cs typeface="Meiryo" charset="-128"/>
              </a:rPr>
              <a:t>munkavállalóitól elvárjuk, hogy betartsák a TDK magatartási kódex kézikönyvében leírtakat.</a:t>
            </a:r>
            <a:endParaRPr lang="en-US" altLang="ja-JP" sz="2000" dirty="0">
              <a:latin typeface="+mn-lt"/>
              <a:cs typeface="Meiryo" charset="-128"/>
            </a:endParaRPr>
          </a:p>
          <a:p>
            <a:pPr algn="just">
              <a:spcAft>
                <a:spcPts val="200"/>
              </a:spcAft>
            </a:pPr>
            <a:endParaRPr lang="en-US" altLang="ja-JP" sz="1000" dirty="0">
              <a:latin typeface="+mn-lt"/>
              <a:cs typeface="Meiryo" charset="-128"/>
            </a:endParaRPr>
          </a:p>
          <a:p>
            <a:pPr algn="just">
              <a:spcAft>
                <a:spcPts val="200"/>
              </a:spcAft>
            </a:pPr>
            <a:r>
              <a:rPr lang="hu-HU" altLang="ja-JP" sz="2000" dirty="0" smtClean="0">
                <a:latin typeface="+mn-lt"/>
                <a:cs typeface="Meiryo" charset="-128"/>
              </a:rPr>
              <a:t>A </a:t>
            </a:r>
            <a:r>
              <a:rPr lang="en-US" altLang="ja-JP" sz="2000" dirty="0" smtClean="0">
                <a:latin typeface="+mn-lt"/>
                <a:cs typeface="Meiryo" charset="-128"/>
              </a:rPr>
              <a:t>TDK </a:t>
            </a:r>
            <a:r>
              <a:rPr lang="hu-HU" altLang="ja-JP" sz="2000" dirty="0" smtClean="0">
                <a:latin typeface="+mn-lt"/>
                <a:cs typeface="Meiryo" charset="-128"/>
              </a:rPr>
              <a:t>munkavállalóit arra biztatjuk, hogy gyakran olvassák a magatartási kódex kézikönyvét, és útmutatóként használják a vállalati tevékenységeik során.</a:t>
            </a:r>
            <a:r>
              <a:rPr lang="en-US" altLang="ja-JP" sz="2000" dirty="0" smtClean="0">
                <a:latin typeface="+mn-lt"/>
                <a:cs typeface="Meiryo" charset="-128"/>
              </a:rPr>
              <a:t> </a:t>
            </a:r>
            <a:endParaRPr lang="en-US" altLang="ja-JP" sz="2000" dirty="0">
              <a:latin typeface="+mn-lt"/>
              <a:cs typeface="Meiryo" charset="-128"/>
            </a:endParaRPr>
          </a:p>
        </p:txBody>
      </p:sp>
      <p:sp>
        <p:nvSpPr>
          <p:cNvPr id="2" name="テキスト ボックス 1"/>
          <p:cNvSpPr txBox="1"/>
          <p:nvPr/>
        </p:nvSpPr>
        <p:spPr>
          <a:xfrm>
            <a:off x="1462273" y="5741108"/>
            <a:ext cx="8831520" cy="400110"/>
          </a:xfrm>
          <a:prstGeom prst="rect">
            <a:avLst/>
          </a:prstGeom>
          <a:noFill/>
        </p:spPr>
        <p:txBody>
          <a:bodyPr wrap="none" rtlCol="0">
            <a:spAutoFit/>
          </a:bodyPr>
          <a:lstStyle/>
          <a:p>
            <a:r>
              <a:rPr kumimoji="1" lang="hu-HU" altLang="ja-JP" sz="2000" b="1" u="sng" dirty="0" smtClean="0">
                <a:latin typeface="+mn-ea"/>
              </a:rPr>
              <a:t>Tekintsük át a TDK magatartási kódex néhány fontos témaköré</a:t>
            </a:r>
            <a:r>
              <a:rPr kumimoji="1" lang="en-US" altLang="ja-JP" sz="2000" b="1" u="sng" dirty="0" smtClean="0">
                <a:latin typeface="+mn-ea"/>
              </a:rPr>
              <a:t>t</a:t>
            </a:r>
            <a:r>
              <a:rPr kumimoji="1" lang="hu-HU" altLang="ja-JP" sz="2000" b="1" u="sng" dirty="0" smtClean="0">
                <a:latin typeface="+mn-ea"/>
              </a:rPr>
              <a:t>!</a:t>
            </a:r>
            <a:endParaRPr kumimoji="1" lang="en-US" altLang="ja-JP" sz="2000" b="1" u="sng" dirty="0" smtClean="0">
              <a:latin typeface="+mn-ea"/>
            </a:endParaRPr>
          </a:p>
        </p:txBody>
      </p:sp>
      <p:pic>
        <p:nvPicPr>
          <p:cNvPr id="8" name="図 7" descr="File:&lt;strong&gt;Next&lt;/strong&gt; Arrow.svg - Wikimedia Commons"/>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5355" y="5581837"/>
            <a:ext cx="718652" cy="718652"/>
          </a:xfrm>
          <a:prstGeom prst="rect">
            <a:avLst/>
          </a:prstGeom>
        </p:spPr>
      </p:pic>
      <p:pic>
        <p:nvPicPr>
          <p:cNvPr id="9" name="Picture 7" descr="C:\Users\a901938\Desktop\無題.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031" y="1332360"/>
            <a:ext cx="2679233" cy="39890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896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フローチャート: 書類 12"/>
          <p:cNvSpPr/>
          <p:nvPr/>
        </p:nvSpPr>
        <p:spPr bwMode="auto">
          <a:xfrm>
            <a:off x="457200" y="458118"/>
            <a:ext cx="6120000" cy="612648"/>
          </a:xfrm>
          <a:prstGeom prst="flowChartDocument">
            <a:avLst/>
          </a:prstGeom>
          <a:solidFill>
            <a:srgbClr val="0046AD"/>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
        <p:nvSpPr>
          <p:cNvPr id="5" name="テキスト ボックス 4"/>
          <p:cNvSpPr txBox="1"/>
          <p:nvPr/>
        </p:nvSpPr>
        <p:spPr>
          <a:xfrm>
            <a:off x="640914" y="1454791"/>
            <a:ext cx="10976285" cy="738664"/>
          </a:xfrm>
          <a:prstGeom prst="rect">
            <a:avLst/>
          </a:prstGeom>
          <a:noFill/>
        </p:spPr>
        <p:txBody>
          <a:bodyPr wrap="square" lIns="0" tIns="0" rIns="0" bIns="0" rtlCol="0">
            <a:spAutoFit/>
          </a:bodyPr>
          <a:lstStyle/>
          <a:p>
            <a:pPr>
              <a:spcAft>
                <a:spcPts val="300"/>
              </a:spcAft>
            </a:pPr>
            <a:r>
              <a:rPr lang="en-US" altLang="ja-JP" sz="2400" b="1" dirty="0" smtClean="0">
                <a:solidFill>
                  <a:srgbClr val="0045AD"/>
                </a:solidFill>
                <a:latin typeface="+mj-lt"/>
                <a:ea typeface="+mj-ea"/>
                <a:cs typeface="Meiryo" charset="-128"/>
              </a:rPr>
              <a:t>2.1.2 </a:t>
            </a:r>
            <a:r>
              <a:rPr lang="hu-HU" altLang="ja-JP" sz="2400" b="1" dirty="0" smtClean="0">
                <a:solidFill>
                  <a:srgbClr val="0045AD"/>
                </a:solidFill>
                <a:latin typeface="+mj-lt"/>
                <a:ea typeface="+mj-ea"/>
                <a:cs typeface="Meiryo" charset="-128"/>
              </a:rPr>
              <a:t>Szilárd alapokon nyugvó, jó kapcsolatok fenntartása a vevőkkel, beszállítókkal és egyéb üzleti partnerekkel </a:t>
            </a:r>
            <a:endParaRPr kumimoji="1" lang="ja-JP" altLang="en-US" sz="2400" b="1" dirty="0">
              <a:solidFill>
                <a:srgbClr val="0045AD"/>
              </a:solidFill>
              <a:latin typeface="+mj-lt"/>
              <a:ea typeface="+mj-ea"/>
              <a:cs typeface="Meiryo" charset="-128"/>
            </a:endParaRPr>
          </a:p>
        </p:txBody>
      </p:sp>
      <p:sp>
        <p:nvSpPr>
          <p:cNvPr id="8" name="テキスト ボックス 7"/>
          <p:cNvSpPr txBox="1">
            <a:spLocks/>
          </p:cNvSpPr>
          <p:nvPr/>
        </p:nvSpPr>
        <p:spPr>
          <a:xfrm>
            <a:off x="672354" y="2297734"/>
            <a:ext cx="9256650" cy="2708434"/>
          </a:xfrm>
          <a:prstGeom prst="rect">
            <a:avLst/>
          </a:prstGeom>
          <a:noFill/>
        </p:spPr>
        <p:txBody>
          <a:bodyPr wrap="square" lIns="0" tIns="0" rIns="0" bIns="0" rtlCol="0">
            <a:spAutoFit/>
          </a:bodyPr>
          <a:lstStyle/>
          <a:p>
            <a:pPr algn="just">
              <a:spcAft>
                <a:spcPts val="400"/>
              </a:spcAft>
            </a:pPr>
            <a:r>
              <a:rPr lang="hu-HU" altLang="ja-JP" dirty="0" smtClean="0">
                <a:latin typeface="+mn-lt"/>
                <a:cs typeface="Meiryo" charset="-128"/>
              </a:rPr>
              <a:t>A </a:t>
            </a:r>
            <a:r>
              <a:rPr lang="en-US" altLang="ja-JP" dirty="0" smtClean="0">
                <a:latin typeface="+mn-lt"/>
                <a:cs typeface="Meiryo" charset="-128"/>
              </a:rPr>
              <a:t>TDK</a:t>
            </a:r>
            <a:r>
              <a:rPr lang="hu-HU" altLang="ja-JP" dirty="0" smtClean="0">
                <a:latin typeface="+mn-lt"/>
                <a:cs typeface="Meiryo" charset="-128"/>
              </a:rPr>
              <a:t>-csoport tiltja az olyan vendéglátás/ajándék/pénzbeli juttatás nyújtását és elfogadását, amely illetlen ajándékok és kivételezett bánásmód elnyerésére/fenn</a:t>
            </a:r>
            <a:r>
              <a:rPr lang="en-US" altLang="ja-JP" dirty="0" smtClean="0">
                <a:latin typeface="+mn-lt"/>
                <a:cs typeface="Meiryo" charset="-128"/>
              </a:rPr>
              <a:t>t</a:t>
            </a:r>
            <a:r>
              <a:rPr lang="hu-HU" altLang="ja-JP" dirty="0" err="1" smtClean="0">
                <a:latin typeface="+mn-lt"/>
                <a:cs typeface="Meiryo" charset="-128"/>
              </a:rPr>
              <a:t>artására</a:t>
            </a:r>
            <a:r>
              <a:rPr lang="hu-HU" altLang="ja-JP" dirty="0" smtClean="0">
                <a:latin typeface="+mn-lt"/>
                <a:cs typeface="Meiryo" charset="-128"/>
              </a:rPr>
              <a:t> irányul, a hazai és külföldi partnerekkel történő üzletkötések során.</a:t>
            </a:r>
            <a:r>
              <a:rPr lang="en-US" altLang="ja-JP" dirty="0" smtClean="0">
                <a:latin typeface="+mn-lt"/>
                <a:cs typeface="Meiryo" charset="-128"/>
              </a:rPr>
              <a:t> </a:t>
            </a:r>
            <a:r>
              <a:rPr lang="hu-HU" altLang="ja-JP" dirty="0" smtClean="0">
                <a:latin typeface="+mn-lt"/>
                <a:cs typeface="Meiryo" charset="-128"/>
              </a:rPr>
              <a:t>A </a:t>
            </a:r>
            <a:r>
              <a:rPr lang="en-US" altLang="ja-JP" dirty="0" smtClean="0">
                <a:latin typeface="+mn-lt"/>
                <a:cs typeface="Meiryo" charset="-128"/>
              </a:rPr>
              <a:t>TDK</a:t>
            </a:r>
            <a:r>
              <a:rPr lang="hu-HU" altLang="ja-JP" dirty="0" smtClean="0">
                <a:latin typeface="+mn-lt"/>
                <a:cs typeface="Meiryo" charset="-128"/>
              </a:rPr>
              <a:t>-csoport</a:t>
            </a:r>
            <a:r>
              <a:rPr lang="en-US" altLang="ja-JP" dirty="0" smtClean="0">
                <a:latin typeface="+mn-lt"/>
                <a:cs typeface="Meiryo" charset="-128"/>
              </a:rPr>
              <a:t> </a:t>
            </a:r>
            <a:r>
              <a:rPr lang="hu-HU" altLang="ja-JP" dirty="0" smtClean="0">
                <a:latin typeface="+mn-lt"/>
                <a:cs typeface="Meiryo" charset="-128"/>
              </a:rPr>
              <a:t>kezdeményezi az olyan hozzáállások megreformálását, amelyek ésszerűsítik az értelmetlen üzleti formaságokon alapuló vendéglátás és ajándékok elfogadását</a:t>
            </a:r>
            <a:r>
              <a:rPr lang="en-US" altLang="ja-JP" dirty="0" smtClean="0">
                <a:latin typeface="+mn-lt"/>
                <a:cs typeface="Meiryo" charset="-128"/>
              </a:rPr>
              <a:t>. </a:t>
            </a:r>
            <a:r>
              <a:rPr lang="hu-HU" altLang="ja-JP" dirty="0" smtClean="0">
                <a:latin typeface="+mn-lt"/>
                <a:cs typeface="Meiryo" charset="-128"/>
              </a:rPr>
              <a:t>A</a:t>
            </a:r>
            <a:r>
              <a:rPr lang="en-US" altLang="ja-JP" dirty="0" smtClean="0">
                <a:latin typeface="+mn-lt"/>
                <a:cs typeface="Meiryo" charset="-128"/>
              </a:rPr>
              <a:t> TDK</a:t>
            </a:r>
            <a:r>
              <a:rPr lang="hu-HU" altLang="ja-JP" dirty="0" smtClean="0">
                <a:latin typeface="+mn-lt"/>
                <a:cs typeface="Meiryo" charset="-128"/>
              </a:rPr>
              <a:t>-</a:t>
            </a:r>
            <a:r>
              <a:rPr lang="hu-HU" altLang="ja-JP" dirty="0" err="1" smtClean="0">
                <a:latin typeface="+mn-lt"/>
                <a:cs typeface="Meiryo" charset="-128"/>
              </a:rPr>
              <a:t>cso</a:t>
            </a:r>
            <a:r>
              <a:rPr lang="en-US" altLang="ja-JP" dirty="0" smtClean="0">
                <a:latin typeface="+mn-lt"/>
                <a:cs typeface="Meiryo" charset="-128"/>
              </a:rPr>
              <a:t>p</a:t>
            </a:r>
            <a:r>
              <a:rPr lang="hu-HU" altLang="ja-JP" dirty="0" err="1" smtClean="0">
                <a:latin typeface="+mn-lt"/>
                <a:cs typeface="Meiryo" charset="-128"/>
              </a:rPr>
              <a:t>ort</a:t>
            </a:r>
            <a:r>
              <a:rPr lang="hu-HU" altLang="ja-JP" dirty="0" smtClean="0">
                <a:latin typeface="+mn-lt"/>
                <a:cs typeface="Meiryo" charset="-128"/>
              </a:rPr>
              <a:t> nem engedi meg az olyan cselekedeteket, amelyek megsértik a jogszabályokat, előírásokat és a társadalmi normákat, mint például a</a:t>
            </a:r>
            <a:r>
              <a:rPr lang="en-US" altLang="ja-JP" dirty="0" smtClean="0">
                <a:latin typeface="+mn-lt"/>
                <a:cs typeface="Meiryo" charset="-128"/>
              </a:rPr>
              <a:t> </a:t>
            </a:r>
            <a:r>
              <a:rPr lang="hu-HU" altLang="ja-JP" dirty="0" smtClean="0">
                <a:latin typeface="+mn-lt"/>
                <a:cs typeface="Meiryo" charset="-128"/>
              </a:rPr>
              <a:t>zsarolást, vesztegetést, korrupciót és sikkasztást vagy pénz ill. árucikk elfogadását ilyen cselekedetek által.</a:t>
            </a:r>
            <a:r>
              <a:rPr lang="en-US" altLang="ja-JP" dirty="0" smtClean="0">
                <a:latin typeface="+mn-lt"/>
                <a:cs typeface="Meiryo" charset="-128"/>
              </a:rPr>
              <a:t> </a:t>
            </a:r>
            <a:r>
              <a:rPr lang="hu-HU" altLang="ja-JP" dirty="0" smtClean="0">
                <a:latin typeface="+mn-lt"/>
                <a:cs typeface="Meiryo" charset="-128"/>
              </a:rPr>
              <a:t>A </a:t>
            </a:r>
            <a:r>
              <a:rPr lang="en-US" altLang="ja-JP" dirty="0" smtClean="0">
                <a:latin typeface="+mn-lt"/>
                <a:cs typeface="Meiryo" charset="-128"/>
              </a:rPr>
              <a:t>TDK </a:t>
            </a:r>
            <a:r>
              <a:rPr lang="hu-HU" altLang="ja-JP" dirty="0" smtClean="0">
                <a:latin typeface="+mn-lt"/>
                <a:cs typeface="Meiryo" charset="-128"/>
              </a:rPr>
              <a:t>tagjai kötelesek jó ítélőképességgel és ésszerűen cselekedni, hogy elkerülhető legyen mindennemű félreértés, és negatív hatás, amely csorbát ejthet a TDK-csoport vagy más TDK tagok hírnevén.</a:t>
            </a:r>
            <a:r>
              <a:rPr lang="en-US" altLang="ja-JP" dirty="0" smtClean="0">
                <a:latin typeface="+mn-lt"/>
                <a:cs typeface="Meiryo" charset="-128"/>
              </a:rPr>
              <a:t> </a:t>
            </a:r>
            <a:r>
              <a:rPr lang="hu-HU" altLang="ja-JP" dirty="0" smtClean="0">
                <a:latin typeface="+mn-lt"/>
                <a:cs typeface="Meiryo" charset="-128"/>
              </a:rPr>
              <a:t>Továbbá</a:t>
            </a:r>
            <a:r>
              <a:rPr lang="en-US" altLang="ja-JP" dirty="0" smtClean="0">
                <a:latin typeface="+mn-lt"/>
                <a:cs typeface="Meiryo" charset="-128"/>
              </a:rPr>
              <a:t>, </a:t>
            </a:r>
            <a:r>
              <a:rPr lang="hu-HU" altLang="ja-JP" dirty="0" smtClean="0">
                <a:latin typeface="+mn-lt"/>
                <a:cs typeface="Meiryo" charset="-128"/>
              </a:rPr>
              <a:t>a TDK tagjai szilárd alapokon nyugvó és jó kapcsolatot tartanak fenn a politikai testületekkel és kormányzati szervekkel</a:t>
            </a:r>
            <a:r>
              <a:rPr lang="en-US" altLang="ja-JP" dirty="0" smtClean="0">
                <a:latin typeface="+mn-lt"/>
                <a:cs typeface="Meiryo" charset="-128"/>
              </a:rPr>
              <a:t>.</a:t>
            </a:r>
            <a:endParaRPr kumimoji="1" lang="ja-JP" altLang="en-US" dirty="0">
              <a:latin typeface="+mn-lt"/>
              <a:cs typeface="Meiryo" charset="-128"/>
            </a:endParaRPr>
          </a:p>
        </p:txBody>
      </p:sp>
      <p:sp>
        <p:nvSpPr>
          <p:cNvPr id="2" name="正方形/長方形 1"/>
          <p:cNvSpPr/>
          <p:nvPr/>
        </p:nvSpPr>
        <p:spPr bwMode="auto">
          <a:xfrm>
            <a:off x="457202" y="1191995"/>
            <a:ext cx="11160000" cy="4032000"/>
          </a:xfrm>
          <a:prstGeom prst="rect">
            <a:avLst/>
          </a:prstGeom>
          <a:noFill/>
          <a:ln w="76200">
            <a:solidFill>
              <a:srgbClr val="0046AD"/>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
        <p:nvSpPr>
          <p:cNvPr id="6" name="テキスト ボックス 5"/>
          <p:cNvSpPr txBox="1"/>
          <p:nvPr/>
        </p:nvSpPr>
        <p:spPr>
          <a:xfrm>
            <a:off x="569743" y="525353"/>
            <a:ext cx="3796232" cy="461665"/>
          </a:xfrm>
          <a:prstGeom prst="rect">
            <a:avLst/>
          </a:prstGeom>
          <a:noFill/>
        </p:spPr>
        <p:txBody>
          <a:bodyPr wrap="none" rtlCol="0">
            <a:spAutoFit/>
          </a:bodyPr>
          <a:lstStyle/>
          <a:p>
            <a:r>
              <a:rPr kumimoji="1" lang="en-US" altLang="ja-JP" sz="2400" b="1" dirty="0" smtClean="0">
                <a:solidFill>
                  <a:schemeClr val="bg1"/>
                </a:solidFill>
                <a:latin typeface="+mj-lt"/>
              </a:rPr>
              <a:t>2.1 </a:t>
            </a:r>
            <a:r>
              <a:rPr kumimoji="1" lang="hu-HU" altLang="ja-JP" sz="2400" b="1" dirty="0" smtClean="0">
                <a:solidFill>
                  <a:schemeClr val="bg1"/>
                </a:solidFill>
                <a:latin typeface="+mj-lt"/>
              </a:rPr>
              <a:t>Üzleti tevékeny</a:t>
            </a:r>
            <a:r>
              <a:rPr kumimoji="1" lang="en-US" altLang="ja-JP" sz="2400" b="1" dirty="0" smtClean="0">
                <a:solidFill>
                  <a:schemeClr val="bg1"/>
                </a:solidFill>
                <a:latin typeface="+mj-lt"/>
              </a:rPr>
              <a:t>s</a:t>
            </a:r>
            <a:r>
              <a:rPr kumimoji="1" lang="hu-HU" altLang="ja-JP" sz="2400" b="1" dirty="0" smtClean="0">
                <a:solidFill>
                  <a:schemeClr val="bg1"/>
                </a:solidFill>
                <a:latin typeface="+mj-lt"/>
              </a:rPr>
              <a:t>égek</a:t>
            </a:r>
            <a:endParaRPr kumimoji="1" lang="ja-JP" altLang="en-US" sz="2400" b="1" dirty="0">
              <a:solidFill>
                <a:schemeClr val="bg1"/>
              </a:solidFill>
              <a:latin typeface="+mj-lt"/>
            </a:endParaRPr>
          </a:p>
        </p:txBody>
      </p:sp>
      <p:cxnSp>
        <p:nvCxnSpPr>
          <p:cNvPr id="7" name="直線コネクタ 6"/>
          <p:cNvCxnSpPr/>
          <p:nvPr/>
        </p:nvCxnSpPr>
        <p:spPr bwMode="auto">
          <a:xfrm>
            <a:off x="645460" y="2255369"/>
            <a:ext cx="9000000" cy="0"/>
          </a:xfrm>
          <a:prstGeom prst="line">
            <a:avLst/>
          </a:prstGeom>
          <a:noFill/>
          <a:ln w="38100" cap="flat" cmpd="sng" algn="ctr">
            <a:solidFill>
              <a:srgbClr val="0046AD"/>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グループ化 3"/>
          <p:cNvGrpSpPr/>
          <p:nvPr/>
        </p:nvGrpSpPr>
        <p:grpSpPr>
          <a:xfrm>
            <a:off x="10075651" y="3450566"/>
            <a:ext cx="1541548" cy="1112808"/>
            <a:chOff x="8489667" y="3620307"/>
            <a:chExt cx="1843032" cy="1226289"/>
          </a:xfrm>
        </p:grpSpPr>
        <p:pic>
          <p:nvPicPr>
            <p:cNvPr id="9" name="図 8" descr="Clipart - paying in Euros"/>
            <p:cNvPicPr>
              <a:picLocks noChangeAspect="1"/>
            </p:cNvPicPr>
            <p:nvPr/>
          </p:nvPicPr>
          <p:blipFill rotWithShape="1">
            <a:blip r:embed="rId3" cstate="print">
              <a:extLst>
                <a:ext uri="{28A0092B-C50C-407E-A947-70E740481C1C}">
                  <a14:useLocalDpi xmlns:a14="http://schemas.microsoft.com/office/drawing/2010/main" val="0"/>
                </a:ext>
              </a:extLst>
            </a:blip>
            <a:srcRect l="6749" t="12302"/>
            <a:stretch/>
          </p:blipFill>
          <p:spPr>
            <a:xfrm>
              <a:off x="8489667" y="3620307"/>
              <a:ext cx="1843032" cy="1226289"/>
            </a:xfrm>
            <a:prstGeom prst="rect">
              <a:avLst/>
            </a:prstGeom>
          </p:spPr>
        </p:pic>
        <p:sp>
          <p:nvSpPr>
            <p:cNvPr id="3" name="テキスト ボックス 2"/>
            <p:cNvSpPr txBox="1"/>
            <p:nvPr/>
          </p:nvSpPr>
          <p:spPr>
            <a:xfrm>
              <a:off x="8891743" y="3636181"/>
              <a:ext cx="414391" cy="274620"/>
            </a:xfrm>
            <a:prstGeom prst="rect">
              <a:avLst/>
            </a:prstGeom>
            <a:noFill/>
          </p:spPr>
          <p:txBody>
            <a:bodyPr wrap="none" rtlCol="0">
              <a:spAutoFit/>
            </a:bodyPr>
            <a:lstStyle/>
            <a:p>
              <a:r>
                <a:rPr kumimoji="1" lang="en-US" altLang="ja-JP" sz="1800" smtClean="0">
                  <a:solidFill>
                    <a:srgbClr val="FF0000"/>
                  </a:solidFill>
                  <a:latin typeface="Impact" panose="020B0806030902050204" pitchFamily="34" charset="0"/>
                </a:rPr>
                <a:t>N</a:t>
              </a:r>
              <a:r>
                <a:rPr kumimoji="1" lang="hu-HU" altLang="ja-JP" sz="1800" smtClean="0">
                  <a:solidFill>
                    <a:srgbClr val="FF0000"/>
                  </a:solidFill>
                  <a:latin typeface="Impact" panose="020B0806030902050204" pitchFamily="34" charset="0"/>
                </a:rPr>
                <a:t>E</a:t>
              </a:r>
              <a:r>
                <a:rPr kumimoji="1" lang="en-US" altLang="ja-JP" sz="1800" smtClean="0">
                  <a:solidFill>
                    <a:srgbClr val="FF0000"/>
                  </a:solidFill>
                  <a:latin typeface="Impact" panose="020B0806030902050204" pitchFamily="34" charset="0"/>
                </a:rPr>
                <a:t>!</a:t>
              </a:r>
              <a:endParaRPr kumimoji="1" lang="ja-JP" altLang="en-US" sz="1800" dirty="0">
                <a:solidFill>
                  <a:srgbClr val="FF0000"/>
                </a:solidFill>
                <a:latin typeface="Impact" panose="020B0806030902050204" pitchFamily="34" charset="0"/>
              </a:endParaRPr>
            </a:p>
          </p:txBody>
        </p:sp>
      </p:grpSp>
      <p:sp>
        <p:nvSpPr>
          <p:cNvPr id="10" name="テキスト ボックス 9"/>
          <p:cNvSpPr txBox="1"/>
          <p:nvPr/>
        </p:nvSpPr>
        <p:spPr>
          <a:xfrm>
            <a:off x="1456122" y="5375427"/>
            <a:ext cx="10242155" cy="923330"/>
          </a:xfrm>
          <a:prstGeom prst="rect">
            <a:avLst/>
          </a:prstGeom>
          <a:noFill/>
        </p:spPr>
        <p:txBody>
          <a:bodyPr wrap="square" rtlCol="0">
            <a:spAutoFit/>
          </a:bodyPr>
          <a:lstStyle/>
          <a:p>
            <a:r>
              <a:rPr kumimoji="1" lang="hu-HU" altLang="ja-JP" sz="1800" b="1" dirty="0" smtClean="0">
                <a:solidFill>
                  <a:srgbClr val="FF0000"/>
                </a:solidFill>
                <a:latin typeface="+mn-lt"/>
              </a:rPr>
              <a:t>NE adj ill. fogadj el ajándékot, pénzt vagy ne </a:t>
            </a:r>
            <a:r>
              <a:rPr kumimoji="1" lang="hu-HU" altLang="ja-JP" sz="1800" b="1" dirty="0" err="1" smtClean="0">
                <a:solidFill>
                  <a:srgbClr val="FF0000"/>
                </a:solidFill>
                <a:latin typeface="+mn-lt"/>
              </a:rPr>
              <a:t>nyújts</a:t>
            </a:r>
            <a:r>
              <a:rPr kumimoji="1" lang="hu-HU" altLang="ja-JP" sz="1800" b="1" dirty="0" smtClean="0">
                <a:solidFill>
                  <a:srgbClr val="FF0000"/>
                </a:solidFill>
                <a:latin typeface="+mn-lt"/>
              </a:rPr>
              <a:t> ill. fogadj el vendéglátást vagy egyéb szolgáltatást a beszállítókkal vagy vevőkkel való üzleti kapcsolat során, kivéve, ha a vállalati előírások, eljárások, jogszabályok és társadalmi normák ezt megengedik</a:t>
            </a:r>
            <a:r>
              <a:rPr kumimoji="1" lang="en-US" altLang="ja-JP" sz="1800" b="1" dirty="0" smtClean="0">
                <a:solidFill>
                  <a:srgbClr val="FF0000"/>
                </a:solidFill>
                <a:latin typeface="+mn-lt"/>
              </a:rPr>
              <a:t>.</a:t>
            </a:r>
            <a:endParaRPr kumimoji="1" lang="en-US" altLang="ja-JP" sz="1800" b="1" dirty="0">
              <a:solidFill>
                <a:srgbClr val="FF0000"/>
              </a:solidFill>
              <a:latin typeface="+mn-lt"/>
            </a:endParaRPr>
          </a:p>
        </p:txBody>
      </p:sp>
      <p:grpSp>
        <p:nvGrpSpPr>
          <p:cNvPr id="15" name="グループ化 14"/>
          <p:cNvGrpSpPr/>
          <p:nvPr/>
        </p:nvGrpSpPr>
        <p:grpSpPr>
          <a:xfrm>
            <a:off x="457200" y="5390885"/>
            <a:ext cx="1096889" cy="923330"/>
            <a:chOff x="215152" y="5373000"/>
            <a:chExt cx="1358153" cy="1041248"/>
          </a:xfrm>
        </p:grpSpPr>
        <p:sp>
          <p:nvSpPr>
            <p:cNvPr id="14" name="爆発 1 13"/>
            <p:cNvSpPr/>
            <p:nvPr/>
          </p:nvSpPr>
          <p:spPr bwMode="auto">
            <a:xfrm>
              <a:off x="215152" y="5373000"/>
              <a:ext cx="1358153" cy="1041248"/>
            </a:xfrm>
            <a:prstGeom prst="irregularSeal1">
              <a:avLst/>
            </a:prstGeom>
            <a:solidFill>
              <a:srgbClr val="FFFF0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pic>
          <p:nvPicPr>
            <p:cNvPr id="12" name="図 11" descr="Life of an Educator: Accountability &amp; finger pointing..."/>
            <p:cNvPicPr>
              <a:picLocks noChangeAspect="1"/>
            </p:cNvPicPr>
            <p:nvPr/>
          </p:nvPicPr>
          <p:blipFill>
            <a:blip r:embed="rId4" cstate="print">
              <a:extLst>
                <a:ext uri="{BEBA8EAE-BF5A-486C-A8C5-ECC9F3942E4B}">
                  <a14:imgProps xmlns:a14="http://schemas.microsoft.com/office/drawing/2010/main">
                    <a14:imgLayer r:embed="rId5">
                      <a14:imgEffect>
                        <a14:backgroundRemoval t="0" b="98387" l="0" r="100000"/>
                      </a14:imgEffect>
                    </a14:imgLayer>
                  </a14:imgProps>
                </a:ext>
                <a:ext uri="{28A0092B-C50C-407E-A947-70E740481C1C}">
                  <a14:useLocalDpi xmlns:a14="http://schemas.microsoft.com/office/drawing/2010/main" val="0"/>
                </a:ext>
              </a:extLst>
            </a:blip>
            <a:stretch>
              <a:fillRect/>
            </a:stretch>
          </p:blipFill>
          <p:spPr>
            <a:xfrm>
              <a:off x="488085" y="5573968"/>
              <a:ext cx="862560" cy="594208"/>
            </a:xfrm>
            <a:prstGeom prst="rect">
              <a:avLst/>
            </a:prstGeom>
          </p:spPr>
        </p:pic>
      </p:grpSp>
    </p:spTree>
    <p:extLst>
      <p:ext uri="{BB962C8B-B14F-4D97-AF65-F5344CB8AC3E}">
        <p14:creationId xmlns:p14="http://schemas.microsoft.com/office/powerpoint/2010/main" val="2967013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663179" y="1625652"/>
            <a:ext cx="8194715" cy="369332"/>
          </a:xfrm>
          <a:prstGeom prst="rect">
            <a:avLst/>
          </a:prstGeom>
          <a:noFill/>
        </p:spPr>
        <p:txBody>
          <a:bodyPr wrap="square" lIns="0" tIns="0" rIns="0" bIns="0" rtlCol="0">
            <a:spAutoFit/>
          </a:bodyPr>
          <a:lstStyle/>
          <a:p>
            <a:pPr>
              <a:spcAft>
                <a:spcPts val="300"/>
              </a:spcAft>
            </a:pPr>
            <a:r>
              <a:rPr lang="en-US" altLang="ja-JP" sz="2400" b="1" dirty="0" smtClean="0">
                <a:solidFill>
                  <a:srgbClr val="0045AD"/>
                </a:solidFill>
                <a:latin typeface="+mj-lt"/>
                <a:cs typeface="Meiryo" charset="-128"/>
              </a:rPr>
              <a:t>2.1.4 </a:t>
            </a:r>
            <a:r>
              <a:rPr lang="hu-HU" altLang="ja-JP" sz="2400" b="1" dirty="0" smtClean="0">
                <a:solidFill>
                  <a:srgbClr val="0045AD"/>
                </a:solidFill>
                <a:latin typeface="+mj-lt"/>
                <a:cs typeface="Meiryo" charset="-128"/>
              </a:rPr>
              <a:t>Szellemi tulajdonjogok védelme </a:t>
            </a:r>
            <a:endParaRPr kumimoji="1" lang="ja-JP" altLang="en-US" sz="2400" b="1" dirty="0">
              <a:solidFill>
                <a:srgbClr val="0045AD"/>
              </a:solidFill>
              <a:latin typeface="+mj-lt"/>
              <a:cs typeface="Meiryo" charset="-128"/>
            </a:endParaRPr>
          </a:p>
        </p:txBody>
      </p:sp>
      <p:cxnSp>
        <p:nvCxnSpPr>
          <p:cNvPr id="16" name="直線コネクタ 15"/>
          <p:cNvCxnSpPr/>
          <p:nvPr/>
        </p:nvCxnSpPr>
        <p:spPr bwMode="auto">
          <a:xfrm>
            <a:off x="649733" y="2157034"/>
            <a:ext cx="9000000" cy="0"/>
          </a:xfrm>
          <a:prstGeom prst="line">
            <a:avLst/>
          </a:prstGeom>
          <a:noFill/>
          <a:ln w="38100" cap="flat" cmpd="sng" algn="ctr">
            <a:solidFill>
              <a:srgbClr val="0046AD"/>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テキスト ボックス 14"/>
          <p:cNvSpPr txBox="1"/>
          <p:nvPr/>
        </p:nvSpPr>
        <p:spPr>
          <a:xfrm>
            <a:off x="1865625" y="5557626"/>
            <a:ext cx="9623274" cy="707886"/>
          </a:xfrm>
          <a:prstGeom prst="rect">
            <a:avLst/>
          </a:prstGeom>
          <a:noFill/>
        </p:spPr>
        <p:txBody>
          <a:bodyPr wrap="square" rtlCol="0">
            <a:spAutoFit/>
          </a:bodyPr>
          <a:lstStyle/>
          <a:p>
            <a:r>
              <a:rPr kumimoji="1" lang="hu-HU" altLang="ja-JP" sz="2000" b="1" dirty="0" smtClean="0">
                <a:solidFill>
                  <a:srgbClr val="FF0000"/>
                </a:solidFill>
                <a:latin typeface="+mj-lt"/>
              </a:rPr>
              <a:t>Tartsd tiszteletben a TDK- csoport szellemi tulajdonjogait, és ne </a:t>
            </a:r>
            <a:r>
              <a:rPr kumimoji="1" lang="hu-HU" altLang="ja-JP" sz="2000" b="1" dirty="0" err="1" smtClean="0">
                <a:solidFill>
                  <a:srgbClr val="FF0000"/>
                </a:solidFill>
                <a:latin typeface="+mj-lt"/>
              </a:rPr>
              <a:t>sértsd</a:t>
            </a:r>
            <a:r>
              <a:rPr kumimoji="1" lang="hu-HU" altLang="ja-JP" sz="2000" b="1" dirty="0" smtClean="0">
                <a:solidFill>
                  <a:srgbClr val="FF0000"/>
                </a:solidFill>
                <a:latin typeface="+mj-lt"/>
              </a:rPr>
              <a:t> </a:t>
            </a:r>
          </a:p>
          <a:p>
            <a:r>
              <a:rPr kumimoji="1" lang="hu-HU" altLang="ja-JP" sz="2000" b="1" dirty="0" smtClean="0">
                <a:solidFill>
                  <a:srgbClr val="FF0000"/>
                </a:solidFill>
                <a:latin typeface="+mj-lt"/>
              </a:rPr>
              <a:t>meg másokéit!</a:t>
            </a:r>
            <a:endParaRPr kumimoji="1" lang="en-US" altLang="ja-JP" sz="2000" b="1" dirty="0">
              <a:solidFill>
                <a:srgbClr val="FF0000"/>
              </a:solidFill>
              <a:latin typeface="+mj-lt"/>
            </a:endParaRPr>
          </a:p>
        </p:txBody>
      </p:sp>
      <p:grpSp>
        <p:nvGrpSpPr>
          <p:cNvPr id="25" name="グループ化 24"/>
          <p:cNvGrpSpPr/>
          <p:nvPr/>
        </p:nvGrpSpPr>
        <p:grpSpPr>
          <a:xfrm>
            <a:off x="457199" y="5356658"/>
            <a:ext cx="1358153" cy="1041248"/>
            <a:chOff x="215152" y="5373000"/>
            <a:chExt cx="1358153" cy="1041248"/>
          </a:xfrm>
        </p:grpSpPr>
        <p:sp>
          <p:nvSpPr>
            <p:cNvPr id="26" name="爆発 1 25"/>
            <p:cNvSpPr/>
            <p:nvPr/>
          </p:nvSpPr>
          <p:spPr bwMode="auto">
            <a:xfrm>
              <a:off x="215152" y="5373000"/>
              <a:ext cx="1358153" cy="1041248"/>
            </a:xfrm>
            <a:prstGeom prst="irregularSeal1">
              <a:avLst/>
            </a:prstGeom>
            <a:solidFill>
              <a:srgbClr val="FFFF0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pic>
          <p:nvPicPr>
            <p:cNvPr id="27" name="図 26" descr="Life of an Educator: Accountability &amp; finger pointing..."/>
            <p:cNvPicPr>
              <a:picLocks noChangeAspect="1"/>
            </p:cNvPicPr>
            <p:nvPr/>
          </p:nvPicPr>
          <p:blipFill>
            <a:blip r:embed="rId3" cstate="print">
              <a:extLst>
                <a:ext uri="{BEBA8EAE-BF5A-486C-A8C5-ECC9F3942E4B}">
                  <a14:imgProps xmlns:a14="http://schemas.microsoft.com/office/drawing/2010/main">
                    <a14:imgLayer r:embed="rId4">
                      <a14:imgEffect>
                        <a14:backgroundRemoval t="0" b="98387" l="0" r="100000"/>
                      </a14:imgEffect>
                    </a14:imgLayer>
                  </a14:imgProps>
                </a:ext>
                <a:ext uri="{28A0092B-C50C-407E-A947-70E740481C1C}">
                  <a14:useLocalDpi xmlns:a14="http://schemas.microsoft.com/office/drawing/2010/main" val="0"/>
                </a:ext>
              </a:extLst>
            </a:blip>
            <a:stretch>
              <a:fillRect/>
            </a:stretch>
          </p:blipFill>
          <p:spPr>
            <a:xfrm>
              <a:off x="488085" y="5573968"/>
              <a:ext cx="862560" cy="594208"/>
            </a:xfrm>
            <a:prstGeom prst="rect">
              <a:avLst/>
            </a:prstGeom>
          </p:spPr>
        </p:pic>
      </p:grpSp>
      <p:sp>
        <p:nvSpPr>
          <p:cNvPr id="21" name="テキスト ボックス 20"/>
          <p:cNvSpPr txBox="1">
            <a:spLocks/>
          </p:cNvSpPr>
          <p:nvPr/>
        </p:nvSpPr>
        <p:spPr>
          <a:xfrm>
            <a:off x="681013" y="2457723"/>
            <a:ext cx="8968720" cy="2769989"/>
          </a:xfrm>
          <a:prstGeom prst="rect">
            <a:avLst/>
          </a:prstGeom>
          <a:noFill/>
        </p:spPr>
        <p:txBody>
          <a:bodyPr wrap="square" lIns="0" tIns="0" rIns="0" bIns="0" rtlCol="0">
            <a:spAutoFit/>
          </a:bodyPr>
          <a:lstStyle/>
          <a:p>
            <a:pPr algn="just">
              <a:spcAft>
                <a:spcPts val="400"/>
              </a:spcAft>
            </a:pPr>
            <a:r>
              <a:rPr kumimoji="1" lang="hu-HU" altLang="ja-JP" sz="1800" dirty="0" smtClean="0">
                <a:latin typeface="+mn-lt"/>
                <a:cs typeface="Meiryo" charset="-128"/>
              </a:rPr>
              <a:t>A szellemi tulajdonjogok olyan jogok, amelyek szellemi tevékenységekből származó alkotásokat és találmányokat védenek.</a:t>
            </a:r>
            <a:r>
              <a:rPr kumimoji="1" lang="en-US" altLang="ja-JP" sz="1800" dirty="0" smtClean="0">
                <a:latin typeface="+mn-lt"/>
                <a:cs typeface="Meiryo" charset="-128"/>
              </a:rPr>
              <a:t> </a:t>
            </a:r>
            <a:r>
              <a:rPr kumimoji="1" lang="hu-HU" altLang="ja-JP" sz="1800" dirty="0" smtClean="0">
                <a:latin typeface="+mn-lt"/>
                <a:cs typeface="Meiryo" charset="-128"/>
              </a:rPr>
              <a:t>A szellemi tulajdonjogok körébe tartoznak a szabadalmi jogok, használati mintákra vonatkozó jogok, formatervezési mintaoltalomból eredő jogok, védjegyjogok, ipari tulajdonjogok, szerzői jogok valamint bármely olyan bizalmas információ beleértve a know-how-t és a technológiai/üzleti titkokat, amelyet minden vállalat bizalmas információként kezel.</a:t>
            </a:r>
            <a:r>
              <a:rPr kumimoji="1" lang="en-US" altLang="ja-JP" sz="1800" dirty="0" smtClean="0">
                <a:latin typeface="+mn-lt"/>
                <a:cs typeface="Meiryo" charset="-128"/>
              </a:rPr>
              <a:t> </a:t>
            </a:r>
            <a:r>
              <a:rPr kumimoji="1" lang="hu-HU" altLang="ja-JP" sz="1800" dirty="0" smtClean="0">
                <a:latin typeface="+mn-lt"/>
                <a:cs typeface="Meiryo" charset="-128"/>
              </a:rPr>
              <a:t>Az ipari vállalatok számára a szellemi tulajdonjogok a bevétel és a nyereség forrásait jelentik, ezért a szellemi tulajdonjogok világszerte komoly védelmet élveznek.</a:t>
            </a:r>
            <a:r>
              <a:rPr kumimoji="1" lang="en-US" altLang="ja-JP" sz="1800" dirty="0" smtClean="0">
                <a:latin typeface="+mn-lt"/>
                <a:cs typeface="Meiryo" charset="-128"/>
              </a:rPr>
              <a:t> </a:t>
            </a:r>
            <a:r>
              <a:rPr kumimoji="1" lang="hu-HU" altLang="ja-JP" sz="1800" dirty="0" smtClean="0">
                <a:latin typeface="+mn-lt"/>
                <a:cs typeface="Meiryo" charset="-128"/>
              </a:rPr>
              <a:t>A </a:t>
            </a:r>
            <a:r>
              <a:rPr kumimoji="1" lang="en-US" altLang="ja-JP" sz="1800" dirty="0" smtClean="0">
                <a:latin typeface="+mn-lt"/>
                <a:cs typeface="Meiryo" charset="-128"/>
              </a:rPr>
              <a:t>TDK </a:t>
            </a:r>
            <a:r>
              <a:rPr kumimoji="1" lang="hu-HU" altLang="ja-JP" sz="1800" dirty="0" smtClean="0">
                <a:latin typeface="+mn-lt"/>
                <a:cs typeface="Meiryo" charset="-128"/>
              </a:rPr>
              <a:t>tagjainak kreatívnak kell lenniük a TDK-csoport szellemi tulajdonjogainak védelmében, megfelelően védeniük kell ezeket a jogokat, és nem szabad megsérteniük mások szellemi tulajdonjogait. </a:t>
            </a:r>
            <a:endParaRPr kumimoji="1" lang="en-US" altLang="ja-JP" sz="1800" dirty="0">
              <a:latin typeface="+mn-lt"/>
              <a:cs typeface="Meiryo" charset="-128"/>
            </a:endParaRPr>
          </a:p>
        </p:txBody>
      </p:sp>
      <p:sp>
        <p:nvSpPr>
          <p:cNvPr id="17" name="フローチャート: 書類 16"/>
          <p:cNvSpPr/>
          <p:nvPr/>
        </p:nvSpPr>
        <p:spPr bwMode="auto">
          <a:xfrm>
            <a:off x="457200" y="458118"/>
            <a:ext cx="6120000" cy="612648"/>
          </a:xfrm>
          <a:prstGeom prst="flowChartDocument">
            <a:avLst/>
          </a:prstGeom>
          <a:solidFill>
            <a:srgbClr val="0046AD"/>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
        <p:nvSpPr>
          <p:cNvPr id="20" name="テキスト ボックス 19"/>
          <p:cNvSpPr txBox="1"/>
          <p:nvPr/>
        </p:nvSpPr>
        <p:spPr>
          <a:xfrm>
            <a:off x="569743" y="525353"/>
            <a:ext cx="3796232" cy="461665"/>
          </a:xfrm>
          <a:prstGeom prst="rect">
            <a:avLst/>
          </a:prstGeom>
          <a:noFill/>
        </p:spPr>
        <p:txBody>
          <a:bodyPr wrap="none" rtlCol="0">
            <a:spAutoFit/>
          </a:bodyPr>
          <a:lstStyle/>
          <a:p>
            <a:r>
              <a:rPr kumimoji="1" lang="en-US" altLang="ja-JP" sz="2400" b="1" dirty="0">
                <a:solidFill>
                  <a:schemeClr val="bg1"/>
                </a:solidFill>
                <a:latin typeface="+mj-lt"/>
              </a:rPr>
              <a:t>2.1 </a:t>
            </a:r>
            <a:r>
              <a:rPr kumimoji="1" lang="hu-HU" altLang="ja-JP" sz="2400" b="1" dirty="0" smtClean="0">
                <a:solidFill>
                  <a:schemeClr val="bg1"/>
                </a:solidFill>
                <a:latin typeface="+mj-lt"/>
              </a:rPr>
              <a:t>Üzleti tevékenységek</a:t>
            </a:r>
            <a:endParaRPr kumimoji="1" lang="ja-JP" altLang="en-US" sz="2400" b="1" dirty="0">
              <a:solidFill>
                <a:schemeClr val="bg1"/>
              </a:solidFill>
              <a:latin typeface="+mj-lt"/>
            </a:endParaRPr>
          </a:p>
        </p:txBody>
      </p:sp>
      <p:sp>
        <p:nvSpPr>
          <p:cNvPr id="22" name="正方形/長方形 21"/>
          <p:cNvSpPr/>
          <p:nvPr/>
        </p:nvSpPr>
        <p:spPr bwMode="auto">
          <a:xfrm>
            <a:off x="457199" y="1299365"/>
            <a:ext cx="11160000" cy="4032000"/>
          </a:xfrm>
          <a:prstGeom prst="rect">
            <a:avLst/>
          </a:prstGeom>
          <a:noFill/>
          <a:ln w="76200">
            <a:solidFill>
              <a:srgbClr val="0046AD"/>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grpSp>
        <p:nvGrpSpPr>
          <p:cNvPr id="2" name="グループ化 1"/>
          <p:cNvGrpSpPr/>
          <p:nvPr/>
        </p:nvGrpSpPr>
        <p:grpSpPr>
          <a:xfrm>
            <a:off x="9735997" y="3153172"/>
            <a:ext cx="1610184" cy="1317535"/>
            <a:chOff x="5078040" y="4390524"/>
            <a:chExt cx="2044740" cy="1467816"/>
          </a:xfrm>
        </p:grpSpPr>
        <p:pic>
          <p:nvPicPr>
            <p:cNvPr id="29" name="図 28" descr="Clipart - &lt;strong&gt;Folder&lt;/strong&gt;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8040" y="4390524"/>
              <a:ext cx="1507615" cy="976181"/>
            </a:xfrm>
            <a:prstGeom prst="rect">
              <a:avLst/>
            </a:prstGeom>
          </p:spPr>
        </p:pic>
        <p:pic>
          <p:nvPicPr>
            <p:cNvPr id="30" name="図 29" descr="File:Emoji u1f510.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6725" y="4442285"/>
              <a:ext cx="1416055" cy="1416055"/>
            </a:xfrm>
            <a:prstGeom prst="rect">
              <a:avLst/>
            </a:prstGeom>
          </p:spPr>
        </p:pic>
      </p:grpSp>
    </p:spTree>
    <p:extLst>
      <p:ext uri="{BB962C8B-B14F-4D97-AF65-F5344CB8AC3E}">
        <p14:creationId xmlns:p14="http://schemas.microsoft.com/office/powerpoint/2010/main" val="2805310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50349" y="1624424"/>
            <a:ext cx="6120000" cy="369332"/>
          </a:xfrm>
          <a:prstGeom prst="rect">
            <a:avLst/>
          </a:prstGeom>
          <a:noFill/>
        </p:spPr>
        <p:txBody>
          <a:bodyPr wrap="square" lIns="0" tIns="0" rIns="0" bIns="0" rtlCol="0">
            <a:spAutoFit/>
          </a:bodyPr>
          <a:lstStyle/>
          <a:p>
            <a:pPr>
              <a:spcAft>
                <a:spcPts val="300"/>
              </a:spcAft>
            </a:pPr>
            <a:r>
              <a:rPr lang="en-US" altLang="ja-JP" sz="2400" b="1" dirty="0" smtClean="0">
                <a:solidFill>
                  <a:srgbClr val="0045AD"/>
                </a:solidFill>
                <a:latin typeface="+mj-lt"/>
                <a:ea typeface="+mj-ea"/>
                <a:cs typeface="Meiryo" charset="-128"/>
              </a:rPr>
              <a:t>2.1.5 </a:t>
            </a:r>
            <a:r>
              <a:rPr lang="hu-HU" altLang="ja-JP" sz="2400" b="1" dirty="0" smtClean="0">
                <a:solidFill>
                  <a:srgbClr val="0045AD"/>
                </a:solidFill>
                <a:latin typeface="+mj-lt"/>
                <a:ea typeface="+mj-ea"/>
                <a:cs typeface="Meiryo" charset="-128"/>
              </a:rPr>
              <a:t>Érdekkonfliktusok </a:t>
            </a:r>
            <a:endParaRPr kumimoji="1" lang="ja-JP" altLang="en-US" sz="2400" b="1" dirty="0">
              <a:solidFill>
                <a:srgbClr val="0045AD"/>
              </a:solidFill>
              <a:latin typeface="+mj-lt"/>
              <a:ea typeface="+mj-ea"/>
              <a:cs typeface="Meiryo" charset="-128"/>
            </a:endParaRPr>
          </a:p>
        </p:txBody>
      </p:sp>
      <p:sp>
        <p:nvSpPr>
          <p:cNvPr id="8" name="テキスト ボックス 7"/>
          <p:cNvSpPr txBox="1">
            <a:spLocks/>
          </p:cNvSpPr>
          <p:nvPr/>
        </p:nvSpPr>
        <p:spPr>
          <a:xfrm>
            <a:off x="650348" y="2473427"/>
            <a:ext cx="8709311" cy="2215991"/>
          </a:xfrm>
          <a:prstGeom prst="rect">
            <a:avLst/>
          </a:prstGeom>
          <a:noFill/>
        </p:spPr>
        <p:txBody>
          <a:bodyPr wrap="square" lIns="0" tIns="0" rIns="0" bIns="0" rtlCol="0">
            <a:spAutoFit/>
          </a:bodyPr>
          <a:lstStyle/>
          <a:p>
            <a:pPr algn="just">
              <a:spcAft>
                <a:spcPts val="400"/>
              </a:spcAft>
            </a:pPr>
            <a:r>
              <a:rPr lang="hu-HU" altLang="ja-JP" sz="1800" dirty="0" smtClean="0">
                <a:latin typeface="+mn-lt"/>
                <a:cs typeface="Meiryo" charset="-128"/>
              </a:rPr>
              <a:t>A </a:t>
            </a:r>
            <a:r>
              <a:rPr lang="en-US" altLang="ja-JP" sz="1800" dirty="0" smtClean="0">
                <a:latin typeface="+mn-lt"/>
                <a:cs typeface="Meiryo" charset="-128"/>
              </a:rPr>
              <a:t>TDK </a:t>
            </a:r>
            <a:r>
              <a:rPr lang="hu-HU" altLang="ja-JP" sz="1800" dirty="0" smtClean="0">
                <a:latin typeface="+mn-lt"/>
                <a:cs typeface="Meiryo" charset="-128"/>
              </a:rPr>
              <a:t>tagjainak el kell kerülniük bármely olyan helyzetet, amely a személyes érdekeik és a TDK-csoport érdekei közötti konfliktussal járhat, vagy azzal járó helyzetnek tűnhet</a:t>
            </a:r>
            <a:r>
              <a:rPr lang="en-US" altLang="ja-JP" sz="1800" dirty="0" smtClean="0">
                <a:latin typeface="+mn-lt"/>
                <a:cs typeface="Meiryo" charset="-128"/>
              </a:rPr>
              <a:t>. </a:t>
            </a:r>
            <a:r>
              <a:rPr lang="hu-HU" altLang="ja-JP" sz="1800" dirty="0" smtClean="0">
                <a:latin typeface="+mn-lt"/>
                <a:cs typeface="Meiryo" charset="-128"/>
              </a:rPr>
              <a:t>Ezenkívül, a jelenlegi vagy a lehetséges vevőkkel, beszállítókkal, vállalkozókkal vagy versenytársakkal való üzleti kapcsolataik során a TDK tagjainak ki kell zárniuk bármilyen személyes előnyhöz jutást.</a:t>
            </a:r>
            <a:r>
              <a:rPr lang="en-US" altLang="ja-JP" sz="1800" dirty="0" smtClean="0">
                <a:latin typeface="+mn-lt"/>
                <a:cs typeface="Meiryo" charset="-128"/>
              </a:rPr>
              <a:t> </a:t>
            </a:r>
            <a:r>
              <a:rPr lang="hu-HU" altLang="ja-JP" sz="1800" dirty="0" smtClean="0">
                <a:latin typeface="+mn-lt"/>
                <a:cs typeface="Meiryo" charset="-128"/>
              </a:rPr>
              <a:t>Minden TDK-tagnak haladéktalanul és maradéktalanul jeleznie kell írásban a csoportvezetője vagy osztályvezetője felé bármely olyan helyzetet, amely a TDK-csoport érdekeivel konfliktusba ütközet vagy azzal járó helyzetnek tűnhet.</a:t>
            </a:r>
            <a:endParaRPr lang="en-US" altLang="ja-JP" sz="1800" dirty="0">
              <a:latin typeface="+mn-lt"/>
              <a:cs typeface="Meiryo" charset="-128"/>
            </a:endParaRPr>
          </a:p>
        </p:txBody>
      </p:sp>
      <p:cxnSp>
        <p:nvCxnSpPr>
          <p:cNvPr id="15" name="直線コネクタ 14"/>
          <p:cNvCxnSpPr/>
          <p:nvPr/>
        </p:nvCxnSpPr>
        <p:spPr bwMode="auto">
          <a:xfrm>
            <a:off x="636902" y="2154390"/>
            <a:ext cx="9000000" cy="0"/>
          </a:xfrm>
          <a:prstGeom prst="line">
            <a:avLst/>
          </a:prstGeom>
          <a:noFill/>
          <a:ln w="38100" cap="flat" cmpd="sng" algn="ctr">
            <a:solidFill>
              <a:srgbClr val="0046AD"/>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図 10" descr="File:Nodollarhandshake.jpg - Wikimedia Commons"/>
          <p:cNvPicPr>
            <a:picLocks noChangeAspect="1"/>
          </p:cNvPicPr>
          <p:nvPr/>
        </p:nvPicPr>
        <p:blipFill>
          <a:blip r:embed="rId3" cstate="print">
            <a:extLst>
              <a:ext uri="{BEBA8EAE-BF5A-486C-A8C5-ECC9F3942E4B}">
                <a14:imgProps xmlns:a14="http://schemas.microsoft.com/office/drawing/2010/main">
                  <a14:imgLayer r:embed="rId4">
                    <a14:imgEffect>
                      <a14:backgroundRemoval t="204" b="99389" l="0" r="98627"/>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422489" y="2765356"/>
            <a:ext cx="2030698" cy="1955043"/>
          </a:xfrm>
          <a:prstGeom prst="rect">
            <a:avLst/>
          </a:prstGeom>
        </p:spPr>
      </p:pic>
      <p:sp>
        <p:nvSpPr>
          <p:cNvPr id="12" name="テキスト ボックス 11"/>
          <p:cNvSpPr txBox="1"/>
          <p:nvPr/>
        </p:nvSpPr>
        <p:spPr>
          <a:xfrm>
            <a:off x="1783856" y="5559964"/>
            <a:ext cx="9835678" cy="707886"/>
          </a:xfrm>
          <a:prstGeom prst="rect">
            <a:avLst/>
          </a:prstGeom>
          <a:noFill/>
        </p:spPr>
        <p:txBody>
          <a:bodyPr wrap="square" rtlCol="0">
            <a:spAutoFit/>
          </a:bodyPr>
          <a:lstStyle/>
          <a:p>
            <a:r>
              <a:rPr kumimoji="1" lang="hu-HU" altLang="ja-JP" sz="2000" b="1" dirty="0" smtClean="0">
                <a:solidFill>
                  <a:srgbClr val="FF0000"/>
                </a:solidFill>
                <a:latin typeface="+mj-lt"/>
              </a:rPr>
              <a:t>Kerülj el bármely olyan helyzetet, amely konfliktussal járhat, vagy azzal járó helyzetnek tűnhet! </a:t>
            </a:r>
            <a:endParaRPr kumimoji="1" lang="en-US" altLang="ja-JP" sz="2000" b="1" dirty="0">
              <a:solidFill>
                <a:srgbClr val="FF0000"/>
              </a:solidFill>
              <a:latin typeface="+mj-lt"/>
            </a:endParaRPr>
          </a:p>
        </p:txBody>
      </p:sp>
      <p:grpSp>
        <p:nvGrpSpPr>
          <p:cNvPr id="13" name="グループ化 12"/>
          <p:cNvGrpSpPr/>
          <p:nvPr/>
        </p:nvGrpSpPr>
        <p:grpSpPr>
          <a:xfrm>
            <a:off x="457200" y="5497295"/>
            <a:ext cx="1104664" cy="770555"/>
            <a:chOff x="215152" y="5373000"/>
            <a:chExt cx="1358153" cy="1041248"/>
          </a:xfrm>
        </p:grpSpPr>
        <p:sp>
          <p:nvSpPr>
            <p:cNvPr id="14" name="爆発 1 13"/>
            <p:cNvSpPr/>
            <p:nvPr/>
          </p:nvSpPr>
          <p:spPr bwMode="auto">
            <a:xfrm>
              <a:off x="215152" y="5373000"/>
              <a:ext cx="1358153" cy="1041248"/>
            </a:xfrm>
            <a:prstGeom prst="irregularSeal1">
              <a:avLst/>
            </a:prstGeom>
            <a:solidFill>
              <a:srgbClr val="FFFF0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pic>
          <p:nvPicPr>
            <p:cNvPr id="17" name="図 16" descr="Life of an Educator: Accountability &amp; finger pointing..."/>
            <p:cNvPicPr>
              <a:picLocks noChangeAspect="1"/>
            </p:cNvPicPr>
            <p:nvPr/>
          </p:nvPicPr>
          <p:blipFill>
            <a:blip r:embed="rId5" cstate="print">
              <a:extLst>
                <a:ext uri="{BEBA8EAE-BF5A-486C-A8C5-ECC9F3942E4B}">
                  <a14:imgProps xmlns:a14="http://schemas.microsoft.com/office/drawing/2010/main">
                    <a14:imgLayer r:embed="rId6">
                      <a14:imgEffect>
                        <a14:backgroundRemoval t="0" b="98387" l="0" r="100000"/>
                      </a14:imgEffect>
                    </a14:imgLayer>
                  </a14:imgProps>
                </a:ext>
                <a:ext uri="{28A0092B-C50C-407E-A947-70E740481C1C}">
                  <a14:useLocalDpi xmlns:a14="http://schemas.microsoft.com/office/drawing/2010/main" val="0"/>
                </a:ext>
              </a:extLst>
            </a:blip>
            <a:stretch>
              <a:fillRect/>
            </a:stretch>
          </p:blipFill>
          <p:spPr>
            <a:xfrm>
              <a:off x="488085" y="5573968"/>
              <a:ext cx="862560" cy="594208"/>
            </a:xfrm>
            <a:prstGeom prst="rect">
              <a:avLst/>
            </a:prstGeom>
          </p:spPr>
        </p:pic>
      </p:grpSp>
      <p:sp>
        <p:nvSpPr>
          <p:cNvPr id="18" name="フローチャート: 書類 17"/>
          <p:cNvSpPr/>
          <p:nvPr/>
        </p:nvSpPr>
        <p:spPr bwMode="auto">
          <a:xfrm>
            <a:off x="457200" y="458118"/>
            <a:ext cx="6120000" cy="612648"/>
          </a:xfrm>
          <a:prstGeom prst="flowChartDocument">
            <a:avLst/>
          </a:prstGeom>
          <a:solidFill>
            <a:srgbClr val="0046AD"/>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
        <p:nvSpPr>
          <p:cNvPr id="19" name="テキスト ボックス 18"/>
          <p:cNvSpPr txBox="1"/>
          <p:nvPr/>
        </p:nvSpPr>
        <p:spPr>
          <a:xfrm>
            <a:off x="569743" y="525353"/>
            <a:ext cx="3796232" cy="461665"/>
          </a:xfrm>
          <a:prstGeom prst="rect">
            <a:avLst/>
          </a:prstGeom>
          <a:noFill/>
        </p:spPr>
        <p:txBody>
          <a:bodyPr wrap="none" rtlCol="0">
            <a:spAutoFit/>
          </a:bodyPr>
          <a:lstStyle/>
          <a:p>
            <a:r>
              <a:rPr kumimoji="1" lang="en-US" altLang="ja-JP" sz="2400" b="1" dirty="0">
                <a:solidFill>
                  <a:schemeClr val="bg1"/>
                </a:solidFill>
                <a:latin typeface="+mj-lt"/>
              </a:rPr>
              <a:t>2.1 </a:t>
            </a:r>
            <a:r>
              <a:rPr kumimoji="1" lang="hu-HU" altLang="ja-JP" sz="2400" b="1" dirty="0" smtClean="0">
                <a:solidFill>
                  <a:schemeClr val="bg1"/>
                </a:solidFill>
                <a:latin typeface="+mj-lt"/>
              </a:rPr>
              <a:t>Üzleti tevékenységek</a:t>
            </a:r>
            <a:endParaRPr kumimoji="1" lang="ja-JP" altLang="en-US" sz="2400" b="1" dirty="0">
              <a:solidFill>
                <a:schemeClr val="bg1"/>
              </a:solidFill>
              <a:latin typeface="+mj-lt"/>
            </a:endParaRPr>
          </a:p>
        </p:txBody>
      </p:sp>
      <p:sp>
        <p:nvSpPr>
          <p:cNvPr id="22" name="正方形/長方形 21"/>
          <p:cNvSpPr/>
          <p:nvPr/>
        </p:nvSpPr>
        <p:spPr bwMode="auto">
          <a:xfrm>
            <a:off x="459534" y="1299365"/>
            <a:ext cx="11160000" cy="4032000"/>
          </a:xfrm>
          <a:prstGeom prst="rect">
            <a:avLst/>
          </a:prstGeom>
          <a:noFill/>
          <a:ln w="76200">
            <a:solidFill>
              <a:srgbClr val="0046AD"/>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774398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bwMode="auto">
          <a:xfrm>
            <a:off x="457199" y="1299365"/>
            <a:ext cx="11160000" cy="4032000"/>
          </a:xfrm>
          <a:prstGeom prst="rect">
            <a:avLst/>
          </a:prstGeom>
          <a:noFill/>
          <a:ln w="76200">
            <a:solidFill>
              <a:srgbClr val="0046AD"/>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
        <p:nvSpPr>
          <p:cNvPr id="5" name="テキスト ボックス 4"/>
          <p:cNvSpPr txBox="1"/>
          <p:nvPr/>
        </p:nvSpPr>
        <p:spPr>
          <a:xfrm>
            <a:off x="673572" y="1502756"/>
            <a:ext cx="10727254" cy="369332"/>
          </a:xfrm>
          <a:prstGeom prst="rect">
            <a:avLst/>
          </a:prstGeom>
          <a:noFill/>
        </p:spPr>
        <p:txBody>
          <a:bodyPr wrap="square" lIns="0" tIns="0" rIns="0" bIns="0" rtlCol="0">
            <a:spAutoFit/>
          </a:bodyPr>
          <a:lstStyle/>
          <a:p>
            <a:pPr>
              <a:spcAft>
                <a:spcPts val="300"/>
              </a:spcAft>
            </a:pPr>
            <a:r>
              <a:rPr lang="en-US" altLang="ja-JP" sz="2400" b="1" dirty="0" smtClean="0">
                <a:solidFill>
                  <a:srgbClr val="0045AD"/>
                </a:solidFill>
                <a:latin typeface="+mj-lt"/>
                <a:ea typeface="+mj-ea"/>
                <a:cs typeface="Meiryo" charset="-128"/>
              </a:rPr>
              <a:t>2.1.8 </a:t>
            </a:r>
            <a:r>
              <a:rPr lang="hu-HU" altLang="ja-JP" sz="2400" b="1" dirty="0" smtClean="0">
                <a:solidFill>
                  <a:srgbClr val="0045AD"/>
                </a:solidFill>
                <a:latin typeface="+mj-lt"/>
                <a:ea typeface="+mj-ea"/>
                <a:cs typeface="Meiryo" charset="-128"/>
              </a:rPr>
              <a:t>A TDK-csoport vagyonának védelme és megfelelő használata</a:t>
            </a:r>
            <a:endParaRPr kumimoji="1" lang="ja-JP" altLang="en-US" sz="2400" b="1" dirty="0">
              <a:solidFill>
                <a:srgbClr val="0045AD"/>
              </a:solidFill>
              <a:latin typeface="+mj-lt"/>
              <a:ea typeface="+mj-ea"/>
              <a:cs typeface="Meiryo" charset="-128"/>
            </a:endParaRPr>
          </a:p>
        </p:txBody>
      </p:sp>
      <p:sp>
        <p:nvSpPr>
          <p:cNvPr id="8" name="テキスト ボックス 7"/>
          <p:cNvSpPr txBox="1">
            <a:spLocks/>
          </p:cNvSpPr>
          <p:nvPr/>
        </p:nvSpPr>
        <p:spPr>
          <a:xfrm>
            <a:off x="673572" y="2174700"/>
            <a:ext cx="8664034" cy="2708434"/>
          </a:xfrm>
          <a:prstGeom prst="rect">
            <a:avLst/>
          </a:prstGeom>
          <a:noFill/>
        </p:spPr>
        <p:txBody>
          <a:bodyPr wrap="square" lIns="0" tIns="0" rIns="0" bIns="0" rtlCol="0">
            <a:spAutoFit/>
          </a:bodyPr>
          <a:lstStyle/>
          <a:p>
            <a:pPr algn="just">
              <a:spcAft>
                <a:spcPts val="400"/>
              </a:spcAft>
            </a:pPr>
            <a:r>
              <a:rPr lang="hu-HU" altLang="ja-JP" dirty="0" smtClean="0">
                <a:latin typeface="+mn-lt"/>
                <a:cs typeface="Meiryo" charset="-128"/>
              </a:rPr>
              <a:t>A </a:t>
            </a:r>
            <a:r>
              <a:rPr lang="en-US" altLang="ja-JP" dirty="0" smtClean="0">
                <a:latin typeface="+mn-lt"/>
                <a:cs typeface="Meiryo" charset="-128"/>
              </a:rPr>
              <a:t>TDK </a:t>
            </a:r>
            <a:r>
              <a:rPr lang="hu-HU" altLang="ja-JP" dirty="0" smtClean="0">
                <a:latin typeface="+mn-lt"/>
                <a:cs typeface="Meiryo" charset="-128"/>
              </a:rPr>
              <a:t>minden tagjának megfelelően kell kezelni, védeni és használni a TDK-csoport tárgyi és immateriális eszközeit ill. információit, valamint bármely olyan tárgyi és immateriális eszközt ill. információt, amelyet az üzleti partnerek, mint például a vevők és beszállítók vagy a munkavállalóik rábíznak.</a:t>
            </a:r>
            <a:r>
              <a:rPr lang="en-US" altLang="ja-JP" dirty="0" smtClean="0">
                <a:latin typeface="+mn-lt"/>
                <a:cs typeface="Meiryo" charset="-128"/>
              </a:rPr>
              <a:t> </a:t>
            </a:r>
            <a:r>
              <a:rPr lang="hu-HU" altLang="ja-JP" dirty="0" smtClean="0">
                <a:latin typeface="+mn-lt"/>
                <a:cs typeface="Meiryo" charset="-128"/>
              </a:rPr>
              <a:t>Ezeknek az eszközöknek és információknak az eltulajdonítása, figyelmetlenség miatti sérülése és elvesztése közvetlen hatással lehet a TDK-csoport jövedelmezőségére, hírnevére és sikerére.</a:t>
            </a:r>
            <a:r>
              <a:rPr lang="en-US" altLang="ja-JP" dirty="0" smtClean="0">
                <a:latin typeface="+mn-lt"/>
                <a:cs typeface="Meiryo" charset="-128"/>
              </a:rPr>
              <a:t> </a:t>
            </a:r>
            <a:r>
              <a:rPr lang="hu-HU" altLang="ja-JP" dirty="0" smtClean="0">
                <a:latin typeface="+mn-lt"/>
                <a:cs typeface="Meiryo" charset="-128"/>
              </a:rPr>
              <a:t>Ezeknek az eszközöknek és információknak a sérülése, elvesztése vagy illetéktelen módon történő használata szigorúan tilos.</a:t>
            </a:r>
            <a:r>
              <a:rPr lang="en-US" altLang="ja-JP" dirty="0" smtClean="0">
                <a:latin typeface="+mn-lt"/>
                <a:cs typeface="Meiryo" charset="-128"/>
              </a:rPr>
              <a:t> </a:t>
            </a:r>
            <a:r>
              <a:rPr lang="hu-HU" altLang="ja-JP" dirty="0" smtClean="0">
                <a:latin typeface="+mn-lt"/>
                <a:cs typeface="Meiryo" charset="-128"/>
              </a:rPr>
              <a:t>Azoknak a TDK-tagoknak pedig, akik a feladataik ellátása során fontos információkhoz jutnak a TDK-csoport tagjaitól, üzleti partnerektől, mint például vevőktől és beszállítóktól</a:t>
            </a:r>
            <a:r>
              <a:rPr lang="en-US" altLang="ja-JP" dirty="0" smtClean="0">
                <a:latin typeface="+mn-lt"/>
                <a:cs typeface="Meiryo" charset="-128"/>
              </a:rPr>
              <a:t>, </a:t>
            </a:r>
            <a:r>
              <a:rPr lang="hu-HU" altLang="ja-JP" dirty="0" smtClean="0">
                <a:latin typeface="+mn-lt"/>
                <a:cs typeface="Meiryo" charset="-128"/>
              </a:rPr>
              <a:t>vagy bármely más jegyzett vállalattól, főleg nem szabad részt venniük az érintett vállalat részvényeivel folytatott kereskedésben mindaddig, amíg az </a:t>
            </a:r>
            <a:r>
              <a:rPr lang="hu-HU" altLang="ja-JP" dirty="0" err="1" smtClean="0">
                <a:latin typeface="+mn-lt"/>
                <a:cs typeface="Meiryo" charset="-128"/>
              </a:rPr>
              <a:t>informácó</a:t>
            </a:r>
            <a:r>
              <a:rPr lang="hu-HU" altLang="ja-JP" dirty="0" smtClean="0">
                <a:latin typeface="+mn-lt"/>
                <a:cs typeface="Meiryo" charset="-128"/>
              </a:rPr>
              <a:t> nem válik nyilvánossá. </a:t>
            </a:r>
            <a:endParaRPr lang="en-US" altLang="ja-JP" dirty="0">
              <a:latin typeface="+mn-lt"/>
              <a:cs typeface="Meiryo" charset="-128"/>
            </a:endParaRPr>
          </a:p>
        </p:txBody>
      </p:sp>
      <p:cxnSp>
        <p:nvCxnSpPr>
          <p:cNvPr id="27" name="直線コネクタ 26"/>
          <p:cNvCxnSpPr/>
          <p:nvPr/>
        </p:nvCxnSpPr>
        <p:spPr bwMode="auto">
          <a:xfrm>
            <a:off x="673572" y="1869233"/>
            <a:ext cx="10727254" cy="2855"/>
          </a:xfrm>
          <a:prstGeom prst="line">
            <a:avLst/>
          </a:prstGeom>
          <a:noFill/>
          <a:ln w="38100" cap="flat" cmpd="sng" algn="ctr">
            <a:solidFill>
              <a:srgbClr val="0046AD"/>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図 5" descr="The 1709 Blog: The beginning-of-winter Copykat!"/>
          <p:cNvPicPr>
            <a:picLocks noChangeAspect="1"/>
          </p:cNvPicPr>
          <p:nvPr/>
        </p:nvPicPr>
        <p:blipFill rotWithShape="1">
          <a:blip r:embed="rId3">
            <a:extLst>
              <a:ext uri="{28A0092B-C50C-407E-A947-70E740481C1C}">
                <a14:useLocalDpi xmlns:a14="http://schemas.microsoft.com/office/drawing/2010/main" val="0"/>
              </a:ext>
            </a:extLst>
          </a:blip>
          <a:srcRect l="31331"/>
          <a:stretch/>
        </p:blipFill>
        <p:spPr>
          <a:xfrm>
            <a:off x="9580242" y="2615247"/>
            <a:ext cx="1633674" cy="1370157"/>
          </a:xfrm>
          <a:prstGeom prst="rect">
            <a:avLst/>
          </a:prstGeom>
        </p:spPr>
      </p:pic>
      <p:sp>
        <p:nvSpPr>
          <p:cNvPr id="17" name="テキスト ボックス 16"/>
          <p:cNvSpPr txBox="1"/>
          <p:nvPr/>
        </p:nvSpPr>
        <p:spPr>
          <a:xfrm>
            <a:off x="1815352" y="5458000"/>
            <a:ext cx="10112189" cy="923330"/>
          </a:xfrm>
          <a:prstGeom prst="rect">
            <a:avLst/>
          </a:prstGeom>
          <a:noFill/>
        </p:spPr>
        <p:txBody>
          <a:bodyPr wrap="square" rtlCol="0">
            <a:spAutoFit/>
          </a:bodyPr>
          <a:lstStyle/>
          <a:p>
            <a:r>
              <a:rPr kumimoji="1" lang="hu-HU" altLang="ja-JP" sz="1800" b="1" dirty="0" smtClean="0">
                <a:solidFill>
                  <a:srgbClr val="FF0000"/>
                </a:solidFill>
                <a:latin typeface="+mj-lt"/>
              </a:rPr>
              <a:t>Kezeld megfelelően és védd a TDK- csoport és a vevők eszközeit és információit, beleértve a céges laptopokat és telefonokat!</a:t>
            </a:r>
            <a:r>
              <a:rPr kumimoji="1" lang="en-US" altLang="ja-JP" sz="1800" b="1" dirty="0" smtClean="0">
                <a:solidFill>
                  <a:srgbClr val="FF0000"/>
                </a:solidFill>
                <a:latin typeface="+mj-lt"/>
              </a:rPr>
              <a:t> </a:t>
            </a:r>
            <a:r>
              <a:rPr kumimoji="1" lang="hu-HU" altLang="ja-JP" sz="1800" b="1" dirty="0" smtClean="0">
                <a:solidFill>
                  <a:srgbClr val="FF0000"/>
                </a:solidFill>
                <a:latin typeface="+mj-lt"/>
              </a:rPr>
              <a:t>Tartsd szem előtt, hogy a belső kereskedés szigorúan tilos! </a:t>
            </a:r>
            <a:endParaRPr kumimoji="1" lang="en-US" altLang="ja-JP" sz="1800" b="1" dirty="0">
              <a:solidFill>
                <a:srgbClr val="FF0000"/>
              </a:solidFill>
              <a:latin typeface="+mj-lt"/>
            </a:endParaRPr>
          </a:p>
        </p:txBody>
      </p:sp>
      <p:grpSp>
        <p:nvGrpSpPr>
          <p:cNvPr id="18" name="グループ化 17"/>
          <p:cNvGrpSpPr/>
          <p:nvPr/>
        </p:nvGrpSpPr>
        <p:grpSpPr>
          <a:xfrm>
            <a:off x="457199" y="5375427"/>
            <a:ext cx="1358153" cy="1041248"/>
            <a:chOff x="215152" y="5373000"/>
            <a:chExt cx="1358153" cy="1041248"/>
          </a:xfrm>
        </p:grpSpPr>
        <p:sp>
          <p:nvSpPr>
            <p:cNvPr id="19" name="爆発 1 18"/>
            <p:cNvSpPr/>
            <p:nvPr/>
          </p:nvSpPr>
          <p:spPr bwMode="auto">
            <a:xfrm>
              <a:off x="215152" y="5373000"/>
              <a:ext cx="1358153" cy="1041248"/>
            </a:xfrm>
            <a:prstGeom prst="irregularSeal1">
              <a:avLst/>
            </a:prstGeom>
            <a:solidFill>
              <a:srgbClr val="FFFF0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pic>
          <p:nvPicPr>
            <p:cNvPr id="20" name="図 19" descr="Life of an Educator: Accountability &amp; finger pointing..."/>
            <p:cNvPicPr>
              <a:picLocks noChangeAspect="1"/>
            </p:cNvPicPr>
            <p:nvPr/>
          </p:nvPicPr>
          <p:blipFill>
            <a:blip r:embed="rId4" cstate="print">
              <a:extLst>
                <a:ext uri="{BEBA8EAE-BF5A-486C-A8C5-ECC9F3942E4B}">
                  <a14:imgProps xmlns:a14="http://schemas.microsoft.com/office/drawing/2010/main">
                    <a14:imgLayer r:embed="rId5">
                      <a14:imgEffect>
                        <a14:backgroundRemoval t="0" b="98387" l="0" r="100000"/>
                      </a14:imgEffect>
                    </a14:imgLayer>
                  </a14:imgProps>
                </a:ext>
                <a:ext uri="{28A0092B-C50C-407E-A947-70E740481C1C}">
                  <a14:useLocalDpi xmlns:a14="http://schemas.microsoft.com/office/drawing/2010/main" val="0"/>
                </a:ext>
              </a:extLst>
            </a:blip>
            <a:stretch>
              <a:fillRect/>
            </a:stretch>
          </p:blipFill>
          <p:spPr>
            <a:xfrm>
              <a:off x="488085" y="5573968"/>
              <a:ext cx="862560" cy="594208"/>
            </a:xfrm>
            <a:prstGeom prst="rect">
              <a:avLst/>
            </a:prstGeom>
          </p:spPr>
        </p:pic>
      </p:grpSp>
      <p:sp>
        <p:nvSpPr>
          <p:cNvPr id="13" name="フローチャート: 書類 12"/>
          <p:cNvSpPr/>
          <p:nvPr/>
        </p:nvSpPr>
        <p:spPr bwMode="auto">
          <a:xfrm>
            <a:off x="457200" y="458118"/>
            <a:ext cx="6120000" cy="612648"/>
          </a:xfrm>
          <a:prstGeom prst="flowChartDocument">
            <a:avLst/>
          </a:prstGeom>
          <a:solidFill>
            <a:srgbClr val="0046AD"/>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pPr>
            <a:endParaRPr kumimoji="0" lang="ja-JP" altLang="en-US" sz="1600" b="0" i="0" u="none" strike="noStrike" cap="none" normalizeH="0" baseline="0" dirty="0" smtClean="0">
              <a:ln>
                <a:noFill/>
              </a:ln>
              <a:solidFill>
                <a:schemeClr val="tx1"/>
              </a:solidFill>
              <a:effectLst/>
              <a:latin typeface="Arial" charset="0"/>
            </a:endParaRPr>
          </a:p>
        </p:txBody>
      </p:sp>
      <p:sp>
        <p:nvSpPr>
          <p:cNvPr id="14" name="テキスト ボックス 13"/>
          <p:cNvSpPr txBox="1"/>
          <p:nvPr/>
        </p:nvSpPr>
        <p:spPr>
          <a:xfrm>
            <a:off x="569743" y="525353"/>
            <a:ext cx="3796232" cy="461665"/>
          </a:xfrm>
          <a:prstGeom prst="rect">
            <a:avLst/>
          </a:prstGeom>
          <a:noFill/>
        </p:spPr>
        <p:txBody>
          <a:bodyPr wrap="none" rtlCol="0">
            <a:spAutoFit/>
          </a:bodyPr>
          <a:lstStyle/>
          <a:p>
            <a:r>
              <a:rPr kumimoji="1" lang="en-US" altLang="ja-JP" sz="2400" b="1" dirty="0">
                <a:solidFill>
                  <a:schemeClr val="bg1"/>
                </a:solidFill>
                <a:latin typeface="+mj-lt"/>
              </a:rPr>
              <a:t>2.1 </a:t>
            </a:r>
            <a:r>
              <a:rPr kumimoji="1" lang="hu-HU" altLang="ja-JP" sz="2400" b="1" dirty="0" smtClean="0">
                <a:solidFill>
                  <a:schemeClr val="bg1"/>
                </a:solidFill>
                <a:latin typeface="+mj-lt"/>
              </a:rPr>
              <a:t>Üzleti tevékenységek</a:t>
            </a:r>
            <a:endParaRPr kumimoji="1" lang="ja-JP" altLang="en-US" sz="2400" b="1" dirty="0">
              <a:solidFill>
                <a:schemeClr val="bg1"/>
              </a:solidFill>
              <a:latin typeface="+mj-lt"/>
            </a:endParaRPr>
          </a:p>
        </p:txBody>
      </p:sp>
    </p:spTree>
    <p:extLst>
      <p:ext uri="{BB962C8B-B14F-4D97-AF65-F5344CB8AC3E}">
        <p14:creationId xmlns:p14="http://schemas.microsoft.com/office/powerpoint/2010/main" val="2115542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SR">
      <a:majorFont>
        <a:latin typeface="Arial"/>
        <a:ea typeface="Meiryo UI"/>
        <a:cs typeface=""/>
      </a:majorFont>
      <a:minorFont>
        <a:latin typeface="Arial"/>
        <a:ea typeface="Meiryo U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defRPr kumimoji="0" lang="en-US" altLang="de-DE"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tab pos="2066925" algn="l"/>
            <a:tab pos="3314700" algn="l"/>
            <a:tab pos="3857625" algn="l"/>
            <a:tab pos="4572000" algn="l"/>
          </a:tabLst>
          <a:defRPr kumimoji="0" lang="en-US" altLang="de-DE" sz="16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9AAFCB"/>
        </a:lt2>
        <a:accent1>
          <a:srgbClr val="FF6600"/>
        </a:accent1>
        <a:accent2>
          <a:srgbClr val="A21636"/>
        </a:accent2>
        <a:accent3>
          <a:srgbClr val="FFFFFF"/>
        </a:accent3>
        <a:accent4>
          <a:srgbClr val="000000"/>
        </a:accent4>
        <a:accent5>
          <a:srgbClr val="FFB8AA"/>
        </a:accent5>
        <a:accent6>
          <a:srgbClr val="921330"/>
        </a:accent6>
        <a:hlink>
          <a:srgbClr val="0046AD"/>
        </a:hlink>
        <a:folHlink>
          <a:srgbClr val="45AC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3186</Words>
  <Application>Microsoft Office PowerPoint</Application>
  <PresentationFormat>Egyéni</PresentationFormat>
  <Paragraphs>241</Paragraphs>
  <Slides>29</Slides>
  <Notes>11</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29</vt:i4>
      </vt:variant>
    </vt:vector>
  </HeadingPairs>
  <TitlesOfParts>
    <vt:vector size="37" baseType="lpstr">
      <vt:lpstr>Wingdings</vt:lpstr>
      <vt:lpstr>Meiryo</vt:lpstr>
      <vt:lpstr>Arial</vt:lpstr>
      <vt:lpstr>Meiryo UI</vt:lpstr>
      <vt:lpstr>Symbol</vt:lpstr>
      <vt:lpstr>Impact</vt:lpstr>
      <vt:lpstr>ＭＳ Ｐゴシック</vt:lpstr>
      <vt:lpstr>Standard Design</vt:lpstr>
      <vt:lpstr>Üzleti etika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2018-03-29T05:36:21Z</dcterms:created>
  <dcterms:modified xsi:type="dcterms:W3CDTF">2020-04-29T09:28:34Z</dcterms:modified>
</cp:coreProperties>
</file>